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Lst>
  <p:notesMasterIdLst>
    <p:notesMasterId r:id="rId22"/>
  </p:notesMasterIdLst>
  <p:sldIdLst>
    <p:sldId id="256" r:id="rId2"/>
    <p:sldId id="270" r:id="rId3"/>
    <p:sldId id="409" r:id="rId4"/>
    <p:sldId id="257" r:id="rId5"/>
    <p:sldId id="271" r:id="rId6"/>
    <p:sldId id="272" r:id="rId7"/>
    <p:sldId id="273" r:id="rId8"/>
    <p:sldId id="410" r:id="rId9"/>
    <p:sldId id="398" r:id="rId10"/>
    <p:sldId id="383" r:id="rId11"/>
    <p:sldId id="288" r:id="rId12"/>
    <p:sldId id="258" r:id="rId13"/>
    <p:sldId id="390" r:id="rId14"/>
    <p:sldId id="393" r:id="rId15"/>
    <p:sldId id="394" r:id="rId16"/>
    <p:sldId id="380" r:id="rId17"/>
    <p:sldId id="392" r:id="rId18"/>
    <p:sldId id="396" r:id="rId19"/>
    <p:sldId id="399" r:id="rId20"/>
    <p:sldId id="411" r:id="rId21"/>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a:srgbClr val="33CC33"/>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2" d="100"/>
          <a:sy n="62" d="100"/>
        </p:scale>
        <p:origin x="804" y="44"/>
      </p:cViewPr>
      <p:guideLst>
        <p:guide orient="horz" pos="2160"/>
        <p:guide pos="3840"/>
      </p:guideLst>
    </p:cSldViewPr>
  </p:slideViewPr>
  <p:notesTextViewPr>
    <p:cViewPr>
      <p:scale>
        <a:sx n="100" d="100"/>
        <a:sy n="100" d="100"/>
      </p:scale>
      <p:origin x="0" y="0"/>
    </p:cViewPr>
  </p:notesTextViewPr>
  <p:sorterViewPr>
    <p:cViewPr varScale="1">
      <p:scale>
        <a:sx n="1" d="1"/>
        <a:sy n="1" d="1"/>
      </p:scale>
      <p:origin x="0" y="-411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1-28T15:50:46.728"/>
    </inkml:context>
    <inkml:brush xml:id="br0">
      <inkml:brushProperty name="width" value="0.1" units="cm"/>
      <inkml:brushProperty name="height" value="0.1" units="cm"/>
      <inkml:brushProperty name="color" value="#F6630D"/>
    </inkml:brush>
  </inkml:definitions>
  <inkml:trace contextRef="#ctx0" brushRef="#br0">0 0 24575,'0'0'-8191</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1-28T15:50:47.147"/>
    </inkml:context>
    <inkml:brush xml:id="br0">
      <inkml:brushProperty name="width" value="0.1" units="cm"/>
      <inkml:brushProperty name="height" value="0.1" units="cm"/>
      <inkml:brushProperty name="color" value="#F6630D"/>
    </inkml:brush>
  </inkml:definitions>
  <inkml:trace contextRef="#ctx0" brushRef="#br0">0 0 24575,'0'0'-8191</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1-28T15:50:47.707"/>
    </inkml:context>
    <inkml:brush xml:id="br0">
      <inkml:brushProperty name="width" value="0.1" units="cm"/>
      <inkml:brushProperty name="height" value="0.1" units="cm"/>
      <inkml:brushProperty name="color" value="#F6630D"/>
    </inkml:brush>
  </inkml:definitions>
  <inkml:trace contextRef="#ctx0" brushRef="#br0">0 0 24575,'0'0'-8191</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1-28T15:50:48.063"/>
    </inkml:context>
    <inkml:brush xml:id="br0">
      <inkml:brushProperty name="width" value="0.1" units="cm"/>
      <inkml:brushProperty name="height" value="0.1" units="cm"/>
      <inkml:brushProperty name="color" value="#F6630D"/>
    </inkml:brush>
  </inkml:definitions>
  <inkml:trace contextRef="#ctx0" brushRef="#br0">0 0 24575,'0'0'-8191</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1-28T15:50:48.481"/>
    </inkml:context>
    <inkml:brush xml:id="br0">
      <inkml:brushProperty name="width" value="0.1" units="cm"/>
      <inkml:brushProperty name="height" value="0.1" units="cm"/>
      <inkml:brushProperty name="color" value="#F6630D"/>
    </inkml:brush>
  </inkml:definitions>
  <inkml:trace contextRef="#ctx0" brushRef="#br0">0 0 24575,'0'0'-8191</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1-28T15:50:49.290"/>
    </inkml:context>
    <inkml:brush xml:id="br0">
      <inkml:brushProperty name="width" value="0.1" units="cm"/>
      <inkml:brushProperty name="height" value="0.1" units="cm"/>
      <inkml:brushProperty name="color" value="#F6630D"/>
    </inkml:brush>
  </inkml:definitions>
  <inkml:trace contextRef="#ctx0" brushRef="#br0">0 0 24575,'0'0'-8191</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1-28T15:50:49.941"/>
    </inkml:context>
    <inkml:brush xml:id="br0">
      <inkml:brushProperty name="width" value="0.1" units="cm"/>
      <inkml:brushProperty name="height" value="0.1" units="cm"/>
      <inkml:brushProperty name="color" value="#F6630D"/>
    </inkml:brush>
  </inkml:definitions>
  <inkml:trace contextRef="#ctx0" brushRef="#br0">0 0 24575,'0'0'-8191</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1-28T15:50:50.264"/>
    </inkml:context>
    <inkml:brush xml:id="br0">
      <inkml:brushProperty name="width" value="0.1" units="cm"/>
      <inkml:brushProperty name="height" value="0.1" units="cm"/>
      <inkml:brushProperty name="color" value="#F6630D"/>
    </inkml:brush>
  </inkml:definitions>
  <inkml:trace contextRef="#ctx0" brushRef="#br0">0 0 24575,'0'0'-8191</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5106" name="Rectangle 2">
            <a:extLst>
              <a:ext uri="{FF2B5EF4-FFF2-40B4-BE49-F238E27FC236}">
                <a16:creationId xmlns:a16="http://schemas.microsoft.com/office/drawing/2014/main" id="{2A9A5209-DF96-4596-88BE-A5F9BFB97610}"/>
              </a:ext>
            </a:extLst>
          </p:cNvPr>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mn-ea"/>
              </a:defRPr>
            </a:lvl1pPr>
          </a:lstStyle>
          <a:p>
            <a:pPr>
              <a:defRPr/>
            </a:pPr>
            <a:endParaRPr lang="en-US"/>
          </a:p>
        </p:txBody>
      </p:sp>
      <p:sp>
        <p:nvSpPr>
          <p:cNvPr id="175107" name="Rectangle 3">
            <a:extLst>
              <a:ext uri="{FF2B5EF4-FFF2-40B4-BE49-F238E27FC236}">
                <a16:creationId xmlns:a16="http://schemas.microsoft.com/office/drawing/2014/main" id="{6E884C42-D890-4C28-83D2-664B2CD6EAD5}"/>
              </a:ext>
            </a:extLst>
          </p:cNvPr>
          <p:cNvSpPr>
            <a:spLocks noGrp="1" noChangeArrowheads="1"/>
          </p:cNvSpPr>
          <p:nvPr>
            <p:ph type="dt" idx="1"/>
          </p:nvPr>
        </p:nvSpPr>
        <p:spPr bwMode="auto">
          <a:xfrm>
            <a:off x="3884613"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mn-ea"/>
              </a:defRPr>
            </a:lvl1pPr>
          </a:lstStyle>
          <a:p>
            <a:pPr>
              <a:defRPr/>
            </a:pPr>
            <a:endParaRPr lang="en-US"/>
          </a:p>
        </p:txBody>
      </p:sp>
      <p:sp>
        <p:nvSpPr>
          <p:cNvPr id="3076" name="Rectangle 4">
            <a:extLst>
              <a:ext uri="{FF2B5EF4-FFF2-40B4-BE49-F238E27FC236}">
                <a16:creationId xmlns:a16="http://schemas.microsoft.com/office/drawing/2014/main" id="{B1844210-ACEC-43FA-9A27-4E82417642E3}"/>
              </a:ext>
            </a:extLst>
          </p:cNvPr>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5109" name="Rectangle 5">
            <a:extLst>
              <a:ext uri="{FF2B5EF4-FFF2-40B4-BE49-F238E27FC236}">
                <a16:creationId xmlns:a16="http://schemas.microsoft.com/office/drawing/2014/main" id="{D6ECFF5C-C869-42DA-BD20-AC635A0CC066}"/>
              </a:ext>
            </a:extLst>
          </p:cNvPr>
          <p:cNvSpPr>
            <a:spLocks noGrp="1" noChangeArrowheads="1"/>
          </p:cNvSpPr>
          <p:nvPr>
            <p:ph type="body" sz="quarter" idx="3"/>
          </p:nvPr>
        </p:nvSpPr>
        <p:spPr bwMode="auto">
          <a:xfrm>
            <a:off x="685800" y="4343400"/>
            <a:ext cx="54864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5110" name="Rectangle 6">
            <a:extLst>
              <a:ext uri="{FF2B5EF4-FFF2-40B4-BE49-F238E27FC236}">
                <a16:creationId xmlns:a16="http://schemas.microsoft.com/office/drawing/2014/main" id="{E8EB2022-7C55-4B79-B3D4-1071C5DB7CFA}"/>
              </a:ext>
            </a:extLst>
          </p:cNvPr>
          <p:cNvSpPr>
            <a:spLocks noGrp="1" noChangeArrowheads="1"/>
          </p:cNvSpPr>
          <p:nvPr>
            <p:ph type="ftr" sz="quarter" idx="4"/>
          </p:nvPr>
        </p:nvSpPr>
        <p:spPr bwMode="auto">
          <a:xfrm>
            <a:off x="0"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mn-ea"/>
              </a:defRPr>
            </a:lvl1pPr>
          </a:lstStyle>
          <a:p>
            <a:pPr>
              <a:defRPr/>
            </a:pPr>
            <a:endParaRPr lang="en-US"/>
          </a:p>
        </p:txBody>
      </p:sp>
      <p:sp>
        <p:nvSpPr>
          <p:cNvPr id="175111" name="Rectangle 7">
            <a:extLst>
              <a:ext uri="{FF2B5EF4-FFF2-40B4-BE49-F238E27FC236}">
                <a16:creationId xmlns:a16="http://schemas.microsoft.com/office/drawing/2014/main" id="{05DC6F45-2896-4715-BD86-BDB05AE6A265}"/>
              </a:ext>
            </a:extLst>
          </p:cNvPr>
          <p:cNvSpPr>
            <a:spLocks noGrp="1" noChangeArrowheads="1"/>
          </p:cNvSpPr>
          <p:nvPr>
            <p:ph type="sldNum" sz="quarter" idx="5"/>
          </p:nvPr>
        </p:nvSpPr>
        <p:spPr bwMode="auto">
          <a:xfrm>
            <a:off x="3884613"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EAF67CDF-9B23-4AE1-938F-FCD19F977883}"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mn-cs"/>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a:extLst>
              <a:ext uri="{FF2B5EF4-FFF2-40B4-BE49-F238E27FC236}">
                <a16:creationId xmlns:a16="http://schemas.microsoft.com/office/drawing/2014/main" id="{C99A979D-F06C-4E7F-B710-2C40028A72CC}"/>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D4BA28FC-1115-457A-9164-B6562A1D1242}" type="slidenum">
              <a:rPr lang="en-US" altLang="en-US" smtClean="0"/>
              <a:pPr>
                <a:spcBef>
                  <a:spcPct val="0"/>
                </a:spcBef>
              </a:pPr>
              <a:t>1</a:t>
            </a:fld>
            <a:endParaRPr lang="en-US" altLang="en-US"/>
          </a:p>
        </p:txBody>
      </p:sp>
      <p:sp>
        <p:nvSpPr>
          <p:cNvPr id="5123" name="Rectangle 2">
            <a:extLst>
              <a:ext uri="{FF2B5EF4-FFF2-40B4-BE49-F238E27FC236}">
                <a16:creationId xmlns:a16="http://schemas.microsoft.com/office/drawing/2014/main" id="{E42B27CE-6E5D-4A94-A94B-4DD96F117C10}"/>
              </a:ext>
            </a:extLst>
          </p:cNvPr>
          <p:cNvSpPr>
            <a:spLocks noGrp="1" noRot="1" noChangeAspect="1" noChangeArrowheads="1" noTextEdit="1"/>
          </p:cNvSpPr>
          <p:nvPr>
            <p:ph type="sldImg"/>
          </p:nvPr>
        </p:nvSpPr>
        <p:spPr>
          <a:xfrm>
            <a:off x="381000" y="685800"/>
            <a:ext cx="6096000" cy="3429000"/>
          </a:xfrm>
          <a:ln/>
        </p:spPr>
      </p:sp>
      <p:sp>
        <p:nvSpPr>
          <p:cNvPr id="5124" name="Rectangle 3">
            <a:extLst>
              <a:ext uri="{FF2B5EF4-FFF2-40B4-BE49-F238E27FC236}">
                <a16:creationId xmlns:a16="http://schemas.microsoft.com/office/drawing/2014/main" id="{542E27D0-C897-4753-AC72-C689215B95DD}"/>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a:extLst>
              <a:ext uri="{FF2B5EF4-FFF2-40B4-BE49-F238E27FC236}">
                <a16:creationId xmlns:a16="http://schemas.microsoft.com/office/drawing/2014/main" id="{65C4FD00-3F81-4A08-B3CB-A3B7E8A94EA4}"/>
              </a:ext>
            </a:extLst>
          </p:cNvPr>
          <p:cNvSpPr>
            <a:spLocks noGrp="1" noRot="1" noChangeAspect="1" noChangeArrowheads="1" noTextEdit="1"/>
          </p:cNvSpPr>
          <p:nvPr>
            <p:ph type="sldImg"/>
          </p:nvPr>
        </p:nvSpPr>
        <p:spPr>
          <a:xfrm>
            <a:off x="381000" y="685800"/>
            <a:ext cx="6096000" cy="3429000"/>
          </a:xfrm>
          <a:ln/>
        </p:spPr>
      </p:sp>
      <p:sp>
        <p:nvSpPr>
          <p:cNvPr id="7171" name="Notes Placeholder 2">
            <a:extLst>
              <a:ext uri="{FF2B5EF4-FFF2-40B4-BE49-F238E27FC236}">
                <a16:creationId xmlns:a16="http://schemas.microsoft.com/office/drawing/2014/main" id="{75B7C704-8D61-4C3C-8DE9-4991D694ABDE}"/>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a typeface="ＭＳ Ｐゴシック" panose="020B0600070205080204" pitchFamily="34" charset="-128"/>
            </a:endParaRPr>
          </a:p>
        </p:txBody>
      </p:sp>
      <p:sp>
        <p:nvSpPr>
          <p:cNvPr id="7172" name="Slide Number Placeholder 3">
            <a:extLst>
              <a:ext uri="{FF2B5EF4-FFF2-40B4-BE49-F238E27FC236}">
                <a16:creationId xmlns:a16="http://schemas.microsoft.com/office/drawing/2014/main" id="{519F0902-E81F-45C7-BDCF-E9B065B329A9}"/>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5440ABE7-A67B-4818-B60A-0D08691D1FF7}" type="slidenum">
              <a:rPr lang="en-US" altLang="en-US" smtClean="0"/>
              <a:pPr>
                <a:spcBef>
                  <a:spcPct val="0"/>
                </a:spcBef>
              </a:pPr>
              <a:t>2</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a:extLst>
              <a:ext uri="{FF2B5EF4-FFF2-40B4-BE49-F238E27FC236}">
                <a16:creationId xmlns:a16="http://schemas.microsoft.com/office/drawing/2014/main" id="{B3B5FE0F-B225-4A1B-5E2E-4EA4E4371319}"/>
              </a:ext>
            </a:extLst>
          </p:cNvPr>
          <p:cNvSpPr>
            <a:spLocks noGrp="1" noRot="1" noChangeAspect="1" noChangeArrowheads="1" noTextEdit="1"/>
          </p:cNvSpPr>
          <p:nvPr>
            <p:ph type="sldImg"/>
          </p:nvPr>
        </p:nvSpPr>
        <p:spPr>
          <a:ln/>
        </p:spPr>
      </p:sp>
      <p:sp>
        <p:nvSpPr>
          <p:cNvPr id="7171" name="Notes Placeholder 2">
            <a:extLst>
              <a:ext uri="{FF2B5EF4-FFF2-40B4-BE49-F238E27FC236}">
                <a16:creationId xmlns:a16="http://schemas.microsoft.com/office/drawing/2014/main" id="{593DE8FA-4DEB-5AB2-74C2-E197FFC89EF2}"/>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a typeface="ＭＳ Ｐゴシック" panose="020B0600070205080204" pitchFamily="34" charset="-128"/>
            </a:endParaRPr>
          </a:p>
        </p:txBody>
      </p:sp>
      <p:sp>
        <p:nvSpPr>
          <p:cNvPr id="7172" name="Slide Number Placeholder 3">
            <a:extLst>
              <a:ext uri="{FF2B5EF4-FFF2-40B4-BE49-F238E27FC236}">
                <a16:creationId xmlns:a16="http://schemas.microsoft.com/office/drawing/2014/main" id="{37DAAA7A-597B-B1CB-31CE-421113DF18E7}"/>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741B3ACE-9245-4F0D-B86F-D28A49391BA5}" type="slidenum">
              <a:rPr lang="en-US" altLang="en-US" smtClean="0"/>
              <a:pPr>
                <a:spcBef>
                  <a:spcPct val="0"/>
                </a:spcBef>
              </a:pPr>
              <a:t>10</a:t>
            </a:fld>
            <a:endParaRPr lang="en-US" altLang="en-US"/>
          </a:p>
        </p:txBody>
      </p:sp>
    </p:spTree>
    <p:extLst>
      <p:ext uri="{BB962C8B-B14F-4D97-AF65-F5344CB8AC3E}">
        <p14:creationId xmlns:p14="http://schemas.microsoft.com/office/powerpoint/2010/main" val="235819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7">
            <a:extLst>
              <a:ext uri="{FF2B5EF4-FFF2-40B4-BE49-F238E27FC236}">
                <a16:creationId xmlns:a16="http://schemas.microsoft.com/office/drawing/2014/main" id="{2BF88D79-B5A4-4EEA-9CE8-BDFA312D8A01}"/>
              </a:ext>
            </a:extLst>
          </p:cNvPr>
          <p:cNvSpPr>
            <a:spLocks noChangeArrowheads="1"/>
          </p:cNvSpPr>
          <p:nvPr/>
        </p:nvSpPr>
        <p:spPr bwMode="auto">
          <a:xfrm>
            <a:off x="812800" y="1219200"/>
            <a:ext cx="10566400" cy="9144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 name="Line 8">
            <a:extLst>
              <a:ext uri="{FF2B5EF4-FFF2-40B4-BE49-F238E27FC236}">
                <a16:creationId xmlns:a16="http://schemas.microsoft.com/office/drawing/2014/main" id="{E5BF8044-8B91-4A1A-BAAD-80D8E21F2E6F}"/>
              </a:ext>
            </a:extLst>
          </p:cNvPr>
          <p:cNvSpPr>
            <a:spLocks noChangeShapeType="1"/>
          </p:cNvSpPr>
          <p:nvPr/>
        </p:nvSpPr>
        <p:spPr bwMode="auto">
          <a:xfrm>
            <a:off x="2641601" y="3962400"/>
            <a:ext cx="8682567"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9986" name="Rectangle 2"/>
          <p:cNvSpPr>
            <a:spLocks noGrp="1" noChangeArrowheads="1"/>
          </p:cNvSpPr>
          <p:nvPr>
            <p:ph type="ctrTitle"/>
          </p:nvPr>
        </p:nvSpPr>
        <p:spPr>
          <a:xfrm>
            <a:off x="1219201" y="1524000"/>
            <a:ext cx="10164233" cy="1752600"/>
          </a:xfrm>
        </p:spPr>
        <p:txBody>
          <a:bodyPr/>
          <a:lstStyle>
            <a:lvl1pPr>
              <a:defRPr sz="5000"/>
            </a:lvl1pPr>
          </a:lstStyle>
          <a:p>
            <a:pPr lvl="0"/>
            <a:r>
              <a:rPr lang="en-US" altLang="en-US" noProof="0"/>
              <a:t>Click to edit Master title style</a:t>
            </a:r>
          </a:p>
        </p:txBody>
      </p:sp>
      <p:sp>
        <p:nvSpPr>
          <p:cNvPr id="169987" name="Rectangle 3"/>
          <p:cNvSpPr>
            <a:spLocks noGrp="1" noChangeArrowheads="1"/>
          </p:cNvSpPr>
          <p:nvPr>
            <p:ph type="subTitle" idx="1"/>
          </p:nvPr>
        </p:nvSpPr>
        <p:spPr>
          <a:xfrm>
            <a:off x="2641600" y="3962400"/>
            <a:ext cx="8737600" cy="1752600"/>
          </a:xfrm>
        </p:spPr>
        <p:txBody>
          <a:bodyPr/>
          <a:lstStyle>
            <a:lvl1pPr marL="0" indent="0">
              <a:buFont typeface="Wingdings" pitchFamily="2" charset="2"/>
              <a:buNone/>
              <a:defRPr sz="2800"/>
            </a:lvl1pPr>
          </a:lstStyle>
          <a:p>
            <a:pPr lvl="0"/>
            <a:r>
              <a:rPr lang="en-US" altLang="en-US" noProof="0"/>
              <a:t>Click to edit Master subtitle style</a:t>
            </a:r>
          </a:p>
        </p:txBody>
      </p:sp>
      <p:sp>
        <p:nvSpPr>
          <p:cNvPr id="6" name="Rectangle 4">
            <a:extLst>
              <a:ext uri="{FF2B5EF4-FFF2-40B4-BE49-F238E27FC236}">
                <a16:creationId xmlns:a16="http://schemas.microsoft.com/office/drawing/2014/main" id="{12C0F407-2348-4CFE-A3B6-8327A2DB9D56}"/>
              </a:ext>
            </a:extLst>
          </p:cNvPr>
          <p:cNvSpPr>
            <a:spLocks noGrp="1" noChangeArrowheads="1"/>
          </p:cNvSpPr>
          <p:nvPr>
            <p:ph type="dt" sz="half" idx="10"/>
          </p:nvPr>
        </p:nvSpPr>
        <p:spPr/>
        <p:txBody>
          <a:bodyPr/>
          <a:lstStyle>
            <a:lvl1pPr>
              <a:defRPr/>
            </a:lvl1pPr>
          </a:lstStyle>
          <a:p>
            <a:pPr>
              <a:defRPr/>
            </a:pPr>
            <a:endParaRPr lang="en-US" altLang="en-US"/>
          </a:p>
        </p:txBody>
      </p:sp>
      <p:sp>
        <p:nvSpPr>
          <p:cNvPr id="7" name="Rectangle 5">
            <a:extLst>
              <a:ext uri="{FF2B5EF4-FFF2-40B4-BE49-F238E27FC236}">
                <a16:creationId xmlns:a16="http://schemas.microsoft.com/office/drawing/2014/main" id="{2E9F738A-2F3F-4F34-B9BA-555510C05932}"/>
              </a:ext>
            </a:extLst>
          </p:cNvPr>
          <p:cNvSpPr>
            <a:spLocks noGrp="1" noChangeArrowheads="1"/>
          </p:cNvSpPr>
          <p:nvPr>
            <p:ph type="ftr" sz="quarter" idx="11"/>
          </p:nvPr>
        </p:nvSpPr>
        <p:spPr>
          <a:xfrm>
            <a:off x="4165600" y="6243638"/>
            <a:ext cx="3860800" cy="457200"/>
          </a:xfrm>
        </p:spPr>
        <p:txBody>
          <a:bodyPr/>
          <a:lstStyle>
            <a:lvl1pPr>
              <a:defRPr/>
            </a:lvl1pPr>
          </a:lstStyle>
          <a:p>
            <a:pPr>
              <a:defRPr/>
            </a:pPr>
            <a:endParaRPr lang="en-US" altLang="en-US"/>
          </a:p>
        </p:txBody>
      </p:sp>
      <p:sp>
        <p:nvSpPr>
          <p:cNvPr id="8" name="Rectangle 6">
            <a:extLst>
              <a:ext uri="{FF2B5EF4-FFF2-40B4-BE49-F238E27FC236}">
                <a16:creationId xmlns:a16="http://schemas.microsoft.com/office/drawing/2014/main" id="{C219CAC5-97AE-4C63-A564-DB5B81083120}"/>
              </a:ext>
            </a:extLst>
          </p:cNvPr>
          <p:cNvSpPr>
            <a:spLocks noGrp="1" noChangeArrowheads="1"/>
          </p:cNvSpPr>
          <p:nvPr>
            <p:ph type="sldNum" sz="quarter" idx="12"/>
          </p:nvPr>
        </p:nvSpPr>
        <p:spPr/>
        <p:txBody>
          <a:bodyPr/>
          <a:lstStyle>
            <a:lvl1pPr>
              <a:defRPr/>
            </a:lvl1pPr>
          </a:lstStyle>
          <a:p>
            <a:pPr>
              <a:defRPr/>
            </a:pPr>
            <a:fld id="{FB4EF229-C24B-457E-9184-6866A89FFD4C}" type="slidenum">
              <a:rPr lang="en-US" altLang="en-US"/>
              <a:pPr>
                <a:defRPr/>
              </a:pPr>
              <a:t>‹#›</a:t>
            </a:fld>
            <a:endParaRPr lang="en-US" altLang="en-US"/>
          </a:p>
        </p:txBody>
      </p:sp>
    </p:spTree>
    <p:extLst>
      <p:ext uri="{BB962C8B-B14F-4D97-AF65-F5344CB8AC3E}">
        <p14:creationId xmlns:p14="http://schemas.microsoft.com/office/powerpoint/2010/main" val="6917275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D28A5AC-8544-4F4D-BDF3-9193012684A0}"/>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E3025DDE-4789-4E9A-8B34-BD880C164DA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C54D1551-E1B1-4913-BE9C-DB5EE2FB18A8}"/>
              </a:ext>
            </a:extLst>
          </p:cNvPr>
          <p:cNvSpPr>
            <a:spLocks noGrp="1" noChangeArrowheads="1"/>
          </p:cNvSpPr>
          <p:nvPr>
            <p:ph type="sldNum" sz="quarter" idx="12"/>
          </p:nvPr>
        </p:nvSpPr>
        <p:spPr>
          <a:ln/>
        </p:spPr>
        <p:txBody>
          <a:bodyPr/>
          <a:lstStyle>
            <a:lvl1pPr>
              <a:defRPr/>
            </a:lvl1pPr>
          </a:lstStyle>
          <a:p>
            <a:pPr>
              <a:defRPr/>
            </a:pPr>
            <a:fld id="{4C3B3EEA-2D80-489A-B74A-065AC8B5E10E}" type="slidenum">
              <a:rPr lang="en-US" altLang="en-US"/>
              <a:pPr>
                <a:defRPr/>
              </a:pPr>
              <a:t>‹#›</a:t>
            </a:fld>
            <a:endParaRPr lang="en-US" altLang="en-US"/>
          </a:p>
        </p:txBody>
      </p:sp>
    </p:spTree>
    <p:extLst>
      <p:ext uri="{BB962C8B-B14F-4D97-AF65-F5344CB8AC3E}">
        <p14:creationId xmlns:p14="http://schemas.microsoft.com/office/powerpoint/2010/main" val="17874406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7813"/>
            <a:ext cx="27432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7813"/>
            <a:ext cx="80264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7CE4058A-F119-4AD4-8925-B9B00C64C3C8}"/>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3364E743-649C-47EB-A2E3-72C922361ADF}"/>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675E8B2C-92D1-4088-8C6C-F6A79FE8493A}"/>
              </a:ext>
            </a:extLst>
          </p:cNvPr>
          <p:cNvSpPr>
            <a:spLocks noGrp="1" noChangeArrowheads="1"/>
          </p:cNvSpPr>
          <p:nvPr>
            <p:ph type="sldNum" sz="quarter" idx="12"/>
          </p:nvPr>
        </p:nvSpPr>
        <p:spPr>
          <a:ln/>
        </p:spPr>
        <p:txBody>
          <a:bodyPr/>
          <a:lstStyle>
            <a:lvl1pPr>
              <a:defRPr/>
            </a:lvl1pPr>
          </a:lstStyle>
          <a:p>
            <a:pPr>
              <a:defRPr/>
            </a:pPr>
            <a:fld id="{01F70E1F-2320-42DD-89C0-EC6460AC44C1}" type="slidenum">
              <a:rPr lang="en-US" altLang="en-US"/>
              <a:pPr>
                <a:defRPr/>
              </a:pPr>
              <a:t>‹#›</a:t>
            </a:fld>
            <a:endParaRPr lang="en-US" altLang="en-US"/>
          </a:p>
        </p:txBody>
      </p:sp>
    </p:spTree>
    <p:extLst>
      <p:ext uri="{BB962C8B-B14F-4D97-AF65-F5344CB8AC3E}">
        <p14:creationId xmlns:p14="http://schemas.microsoft.com/office/powerpoint/2010/main" val="13664116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2573DD4F-2552-4090-8C6D-9F8F62477DA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1EE43A37-C1AA-48C9-ADE4-C674302CDA5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8E66F2B4-8004-43D1-9E80-1FD3D1D50534}"/>
              </a:ext>
            </a:extLst>
          </p:cNvPr>
          <p:cNvSpPr>
            <a:spLocks noGrp="1" noChangeArrowheads="1"/>
          </p:cNvSpPr>
          <p:nvPr>
            <p:ph type="sldNum" sz="quarter" idx="12"/>
          </p:nvPr>
        </p:nvSpPr>
        <p:spPr>
          <a:ln/>
        </p:spPr>
        <p:txBody>
          <a:bodyPr/>
          <a:lstStyle>
            <a:lvl1pPr>
              <a:defRPr/>
            </a:lvl1pPr>
          </a:lstStyle>
          <a:p>
            <a:pPr>
              <a:defRPr/>
            </a:pPr>
            <a:fld id="{71FF0B87-D2B9-44A1-BDAD-481DE73BC570}" type="slidenum">
              <a:rPr lang="en-US" altLang="en-US"/>
              <a:pPr>
                <a:defRPr/>
              </a:pPr>
              <a:t>‹#›</a:t>
            </a:fld>
            <a:endParaRPr lang="en-US" altLang="en-US"/>
          </a:p>
        </p:txBody>
      </p:sp>
    </p:spTree>
    <p:extLst>
      <p:ext uri="{BB962C8B-B14F-4D97-AF65-F5344CB8AC3E}">
        <p14:creationId xmlns:p14="http://schemas.microsoft.com/office/powerpoint/2010/main" val="13223889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208217D8-50F4-4549-B08E-D0B297235B1A}"/>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EB8C2A46-CDA5-409B-A935-395104314B4F}"/>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12698319-BEFD-485B-883C-CDFD6425052C}"/>
              </a:ext>
            </a:extLst>
          </p:cNvPr>
          <p:cNvSpPr>
            <a:spLocks noGrp="1" noChangeArrowheads="1"/>
          </p:cNvSpPr>
          <p:nvPr>
            <p:ph type="sldNum" sz="quarter" idx="12"/>
          </p:nvPr>
        </p:nvSpPr>
        <p:spPr>
          <a:ln/>
        </p:spPr>
        <p:txBody>
          <a:bodyPr/>
          <a:lstStyle>
            <a:lvl1pPr>
              <a:defRPr/>
            </a:lvl1pPr>
          </a:lstStyle>
          <a:p>
            <a:pPr>
              <a:defRPr/>
            </a:pPr>
            <a:fld id="{3D9E1CA2-7A32-4ED3-914E-644F9D495894}" type="slidenum">
              <a:rPr lang="en-US" altLang="en-US"/>
              <a:pPr>
                <a:defRPr/>
              </a:pPr>
              <a:t>‹#›</a:t>
            </a:fld>
            <a:endParaRPr lang="en-US" altLang="en-US"/>
          </a:p>
        </p:txBody>
      </p:sp>
    </p:spTree>
    <p:extLst>
      <p:ext uri="{BB962C8B-B14F-4D97-AF65-F5344CB8AC3E}">
        <p14:creationId xmlns:p14="http://schemas.microsoft.com/office/powerpoint/2010/main" val="3396622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B9C22E6C-A3FE-4C8F-9463-DD2608F1A64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8DCE73D6-9C7D-46CB-8ABA-F4C6AE07B20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0FFF5F62-4F87-4FB1-B1A6-0D57F6440BE2}"/>
              </a:ext>
            </a:extLst>
          </p:cNvPr>
          <p:cNvSpPr>
            <a:spLocks noGrp="1" noChangeArrowheads="1"/>
          </p:cNvSpPr>
          <p:nvPr>
            <p:ph type="sldNum" sz="quarter" idx="12"/>
          </p:nvPr>
        </p:nvSpPr>
        <p:spPr>
          <a:ln/>
        </p:spPr>
        <p:txBody>
          <a:bodyPr/>
          <a:lstStyle>
            <a:lvl1pPr>
              <a:defRPr/>
            </a:lvl1pPr>
          </a:lstStyle>
          <a:p>
            <a:pPr>
              <a:defRPr/>
            </a:pPr>
            <a:fld id="{32BD823A-6107-42F2-9C81-1E29946986EF}" type="slidenum">
              <a:rPr lang="en-US" altLang="en-US"/>
              <a:pPr>
                <a:defRPr/>
              </a:pPr>
              <a:t>‹#›</a:t>
            </a:fld>
            <a:endParaRPr lang="en-US" altLang="en-US"/>
          </a:p>
        </p:txBody>
      </p:sp>
    </p:spTree>
    <p:extLst>
      <p:ext uri="{BB962C8B-B14F-4D97-AF65-F5344CB8AC3E}">
        <p14:creationId xmlns:p14="http://schemas.microsoft.com/office/powerpoint/2010/main" val="18703824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1AD66598-52FC-4AC5-A9B8-FD25D73CF1E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FFBEDFC5-01DA-4AD3-BF7C-FE211A5C0C91}"/>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D082022A-CF05-4A7E-AEB6-43663A058AF7}"/>
              </a:ext>
            </a:extLst>
          </p:cNvPr>
          <p:cNvSpPr>
            <a:spLocks noGrp="1" noChangeArrowheads="1"/>
          </p:cNvSpPr>
          <p:nvPr>
            <p:ph type="sldNum" sz="quarter" idx="12"/>
          </p:nvPr>
        </p:nvSpPr>
        <p:spPr>
          <a:ln/>
        </p:spPr>
        <p:txBody>
          <a:bodyPr/>
          <a:lstStyle>
            <a:lvl1pPr>
              <a:defRPr/>
            </a:lvl1pPr>
          </a:lstStyle>
          <a:p>
            <a:pPr>
              <a:defRPr/>
            </a:pPr>
            <a:fld id="{02D70155-FA46-4CA7-A1FF-07CBD2CDCAAC}" type="slidenum">
              <a:rPr lang="en-US" altLang="en-US"/>
              <a:pPr>
                <a:defRPr/>
              </a:pPr>
              <a:t>‹#›</a:t>
            </a:fld>
            <a:endParaRPr lang="en-US" altLang="en-US"/>
          </a:p>
        </p:txBody>
      </p:sp>
    </p:spTree>
    <p:extLst>
      <p:ext uri="{BB962C8B-B14F-4D97-AF65-F5344CB8AC3E}">
        <p14:creationId xmlns:p14="http://schemas.microsoft.com/office/powerpoint/2010/main" val="35670031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2EA575DA-BDF5-471B-9A78-47C5A081F38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0344832B-CA91-4EE1-804D-F06E31D96379}"/>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28C6D232-B179-40C0-8D7C-817BEB869A3C}"/>
              </a:ext>
            </a:extLst>
          </p:cNvPr>
          <p:cNvSpPr>
            <a:spLocks noGrp="1" noChangeArrowheads="1"/>
          </p:cNvSpPr>
          <p:nvPr>
            <p:ph type="sldNum" sz="quarter" idx="12"/>
          </p:nvPr>
        </p:nvSpPr>
        <p:spPr>
          <a:ln/>
        </p:spPr>
        <p:txBody>
          <a:bodyPr/>
          <a:lstStyle>
            <a:lvl1pPr>
              <a:defRPr/>
            </a:lvl1pPr>
          </a:lstStyle>
          <a:p>
            <a:pPr>
              <a:defRPr/>
            </a:pPr>
            <a:fld id="{E95F4487-F62C-4773-8C6A-B45D6E39052D}" type="slidenum">
              <a:rPr lang="en-US" altLang="en-US"/>
              <a:pPr>
                <a:defRPr/>
              </a:pPr>
              <a:t>‹#›</a:t>
            </a:fld>
            <a:endParaRPr lang="en-US" altLang="en-US"/>
          </a:p>
        </p:txBody>
      </p:sp>
    </p:spTree>
    <p:extLst>
      <p:ext uri="{BB962C8B-B14F-4D97-AF65-F5344CB8AC3E}">
        <p14:creationId xmlns:p14="http://schemas.microsoft.com/office/powerpoint/2010/main" val="1560236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5377DC74-209F-4865-8B5C-F81AF72C330E}"/>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5C32A3F7-E92A-49EE-B498-656C0D342FD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703EB060-967B-4D52-A9CB-5AB53C0159A9}"/>
              </a:ext>
            </a:extLst>
          </p:cNvPr>
          <p:cNvSpPr>
            <a:spLocks noGrp="1" noChangeArrowheads="1"/>
          </p:cNvSpPr>
          <p:nvPr>
            <p:ph type="sldNum" sz="quarter" idx="12"/>
          </p:nvPr>
        </p:nvSpPr>
        <p:spPr>
          <a:ln/>
        </p:spPr>
        <p:txBody>
          <a:bodyPr/>
          <a:lstStyle>
            <a:lvl1pPr>
              <a:defRPr/>
            </a:lvl1pPr>
          </a:lstStyle>
          <a:p>
            <a:pPr>
              <a:defRPr/>
            </a:pPr>
            <a:fld id="{894B2193-AA8A-49F0-B4C8-E86E9E776E4A}" type="slidenum">
              <a:rPr lang="en-US" altLang="en-US"/>
              <a:pPr>
                <a:defRPr/>
              </a:pPr>
              <a:t>‹#›</a:t>
            </a:fld>
            <a:endParaRPr lang="en-US" altLang="en-US"/>
          </a:p>
        </p:txBody>
      </p:sp>
    </p:spTree>
    <p:extLst>
      <p:ext uri="{BB962C8B-B14F-4D97-AF65-F5344CB8AC3E}">
        <p14:creationId xmlns:p14="http://schemas.microsoft.com/office/powerpoint/2010/main" val="25130880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1EB6E5A0-EEF2-4D33-BAA3-E9BACBB3BBD2}"/>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724FD760-0DFD-4430-938D-688A3128C13D}"/>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13D3FA4B-D32F-446A-B085-8501E0BC4E12}"/>
              </a:ext>
            </a:extLst>
          </p:cNvPr>
          <p:cNvSpPr>
            <a:spLocks noGrp="1" noChangeArrowheads="1"/>
          </p:cNvSpPr>
          <p:nvPr>
            <p:ph type="sldNum" sz="quarter" idx="12"/>
          </p:nvPr>
        </p:nvSpPr>
        <p:spPr>
          <a:ln/>
        </p:spPr>
        <p:txBody>
          <a:bodyPr/>
          <a:lstStyle>
            <a:lvl1pPr>
              <a:defRPr/>
            </a:lvl1pPr>
          </a:lstStyle>
          <a:p>
            <a:pPr>
              <a:defRPr/>
            </a:pPr>
            <a:fld id="{82932CEE-057B-4484-BACD-C717E9352080}" type="slidenum">
              <a:rPr lang="en-US" altLang="en-US"/>
              <a:pPr>
                <a:defRPr/>
              </a:pPr>
              <a:t>‹#›</a:t>
            </a:fld>
            <a:endParaRPr lang="en-US" altLang="en-US"/>
          </a:p>
        </p:txBody>
      </p:sp>
    </p:spTree>
    <p:extLst>
      <p:ext uri="{BB962C8B-B14F-4D97-AF65-F5344CB8AC3E}">
        <p14:creationId xmlns:p14="http://schemas.microsoft.com/office/powerpoint/2010/main" val="52912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DFB9CF1F-B21D-4EC4-A28E-6343CE4DBA0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33780534-34B8-4E57-B7AE-AC90EF77333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14B32D3A-10E8-4601-9D8A-6587539E1CF5}"/>
              </a:ext>
            </a:extLst>
          </p:cNvPr>
          <p:cNvSpPr>
            <a:spLocks noGrp="1" noChangeArrowheads="1"/>
          </p:cNvSpPr>
          <p:nvPr>
            <p:ph type="sldNum" sz="quarter" idx="12"/>
          </p:nvPr>
        </p:nvSpPr>
        <p:spPr>
          <a:ln/>
        </p:spPr>
        <p:txBody>
          <a:bodyPr/>
          <a:lstStyle>
            <a:lvl1pPr>
              <a:defRPr/>
            </a:lvl1pPr>
          </a:lstStyle>
          <a:p>
            <a:pPr>
              <a:defRPr/>
            </a:pPr>
            <a:fld id="{2EA515F9-ED21-4C79-9E18-E682895E2697}" type="slidenum">
              <a:rPr lang="en-US" altLang="en-US"/>
              <a:pPr>
                <a:defRPr/>
              </a:pPr>
              <a:t>‹#›</a:t>
            </a:fld>
            <a:endParaRPr lang="en-US" altLang="en-US"/>
          </a:p>
        </p:txBody>
      </p:sp>
    </p:spTree>
    <p:extLst>
      <p:ext uri="{BB962C8B-B14F-4D97-AF65-F5344CB8AC3E}">
        <p14:creationId xmlns:p14="http://schemas.microsoft.com/office/powerpoint/2010/main" val="20701622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3435C878-6E3B-473F-B79D-CF8433B8A4A2}"/>
              </a:ext>
            </a:extLst>
          </p:cNvPr>
          <p:cNvSpPr>
            <a:spLocks noGrp="1" noChangeArrowheads="1"/>
          </p:cNvSpPr>
          <p:nvPr>
            <p:ph type="title"/>
          </p:nvPr>
        </p:nvSpPr>
        <p:spPr bwMode="auto">
          <a:xfrm>
            <a:off x="609600" y="277814"/>
            <a:ext cx="109728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54CBD3B9-4983-4DAD-AB60-521AD79CB99B}"/>
              </a:ext>
            </a:extLst>
          </p:cNvPr>
          <p:cNvSpPr>
            <a:spLocks noGrp="1" noChangeArrowheads="1"/>
          </p:cNvSpPr>
          <p:nvPr>
            <p:ph type="body" idx="1"/>
          </p:nvPr>
        </p:nvSpPr>
        <p:spPr bwMode="auto">
          <a:xfrm>
            <a:off x="609600" y="1600201"/>
            <a:ext cx="109728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68964" name="Rectangle 4">
            <a:extLst>
              <a:ext uri="{FF2B5EF4-FFF2-40B4-BE49-F238E27FC236}">
                <a16:creationId xmlns:a16="http://schemas.microsoft.com/office/drawing/2014/main" id="{CF80F338-1263-425F-98F2-61FDE33AF04A}"/>
              </a:ext>
            </a:extLst>
          </p:cNvPr>
          <p:cNvSpPr>
            <a:spLocks noGrp="1" noChangeArrowheads="1"/>
          </p:cNvSpPr>
          <p:nvPr>
            <p:ph type="dt" sz="half" idx="2"/>
          </p:nvPr>
        </p:nvSpPr>
        <p:spPr bwMode="auto">
          <a:xfrm>
            <a:off x="609600" y="6243638"/>
            <a:ext cx="2844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atin typeface="+mj-lt"/>
                <a:ea typeface="+mn-ea"/>
              </a:defRPr>
            </a:lvl1pPr>
          </a:lstStyle>
          <a:p>
            <a:pPr>
              <a:defRPr/>
            </a:pPr>
            <a:endParaRPr lang="en-US" altLang="en-US"/>
          </a:p>
        </p:txBody>
      </p:sp>
      <p:sp>
        <p:nvSpPr>
          <p:cNvPr id="168965" name="Rectangle 5">
            <a:extLst>
              <a:ext uri="{FF2B5EF4-FFF2-40B4-BE49-F238E27FC236}">
                <a16:creationId xmlns:a16="http://schemas.microsoft.com/office/drawing/2014/main" id="{D91CC673-B7D1-479E-B96D-250179D97757}"/>
              </a:ext>
            </a:extLst>
          </p:cNvPr>
          <p:cNvSpPr>
            <a:spLocks noGrp="1" noChangeArrowheads="1"/>
          </p:cNvSpPr>
          <p:nvPr>
            <p:ph type="ftr" sz="quarter" idx="3"/>
          </p:nvPr>
        </p:nvSpPr>
        <p:spPr bwMode="auto">
          <a:xfrm>
            <a:off x="4165600" y="6248400"/>
            <a:ext cx="3860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ctr" eaLnBrk="1" hangingPunct="1">
              <a:defRPr sz="1200">
                <a:latin typeface="+mj-lt"/>
                <a:ea typeface="+mn-ea"/>
              </a:defRPr>
            </a:lvl1pPr>
          </a:lstStyle>
          <a:p>
            <a:pPr>
              <a:defRPr/>
            </a:pPr>
            <a:endParaRPr lang="en-US" altLang="en-US"/>
          </a:p>
        </p:txBody>
      </p:sp>
      <p:sp>
        <p:nvSpPr>
          <p:cNvPr id="168966" name="Rectangle 6">
            <a:extLst>
              <a:ext uri="{FF2B5EF4-FFF2-40B4-BE49-F238E27FC236}">
                <a16:creationId xmlns:a16="http://schemas.microsoft.com/office/drawing/2014/main" id="{3FDA6EC9-8F7F-4EF5-944D-B747ED73708D}"/>
              </a:ext>
            </a:extLst>
          </p:cNvPr>
          <p:cNvSpPr>
            <a:spLocks noGrp="1" noChangeArrowheads="1"/>
          </p:cNvSpPr>
          <p:nvPr>
            <p:ph type="sldNum" sz="quarter" idx="4"/>
          </p:nvPr>
        </p:nvSpPr>
        <p:spPr bwMode="auto">
          <a:xfrm>
            <a:off x="8737600" y="6243638"/>
            <a:ext cx="2844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a:latin typeface="Garamond" panose="02020404030301010803" pitchFamily="18" charset="0"/>
              </a:defRPr>
            </a:lvl1pPr>
          </a:lstStyle>
          <a:p>
            <a:pPr>
              <a:defRPr/>
            </a:pPr>
            <a:fld id="{3A0FE06D-A4F6-435A-B9E7-0184843A84FF}" type="slidenum">
              <a:rPr lang="en-US" altLang="en-US"/>
              <a:pPr>
                <a:defRPr/>
              </a:pPr>
              <a:t>‹#›</a:t>
            </a:fld>
            <a:endParaRPr lang="en-US" altLang="en-US"/>
          </a:p>
        </p:txBody>
      </p:sp>
      <p:sp>
        <p:nvSpPr>
          <p:cNvPr id="1031" name="Freeform 7">
            <a:extLst>
              <a:ext uri="{FF2B5EF4-FFF2-40B4-BE49-F238E27FC236}">
                <a16:creationId xmlns:a16="http://schemas.microsoft.com/office/drawing/2014/main" id="{9C2CBDAE-C4E2-4295-9AF8-0FE25859AE98}"/>
              </a:ext>
            </a:extLst>
          </p:cNvPr>
          <p:cNvSpPr>
            <a:spLocks noChangeArrowheads="1"/>
          </p:cNvSpPr>
          <p:nvPr/>
        </p:nvSpPr>
        <p:spPr bwMode="auto">
          <a:xfrm>
            <a:off x="508000" y="228600"/>
            <a:ext cx="10972800" cy="6096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4456" r:id="rId1"/>
    <p:sldLayoutId id="2147484446" r:id="rId2"/>
    <p:sldLayoutId id="2147484447" r:id="rId3"/>
    <p:sldLayoutId id="2147484448" r:id="rId4"/>
    <p:sldLayoutId id="2147484449" r:id="rId5"/>
    <p:sldLayoutId id="2147484450" r:id="rId6"/>
    <p:sldLayoutId id="2147484451" r:id="rId7"/>
    <p:sldLayoutId id="2147484452" r:id="rId8"/>
    <p:sldLayoutId id="2147484453" r:id="rId9"/>
    <p:sldLayoutId id="2147484454" r:id="rId10"/>
    <p:sldLayoutId id="2147484455" r:id="rId11"/>
  </p:sldLayoutIdLst>
  <p:txStyles>
    <p:titleStyle>
      <a:lvl1pPr algn="l" rtl="0" eaLnBrk="0" fontAlgn="base" hangingPunct="0">
        <a:spcBef>
          <a:spcPct val="0"/>
        </a:spcBef>
        <a:spcAft>
          <a:spcPct val="0"/>
        </a:spcAft>
        <a:defRPr sz="4200">
          <a:solidFill>
            <a:schemeClr val="tx1"/>
          </a:solidFill>
          <a:latin typeface="+mj-lt"/>
          <a:ea typeface="ＭＳ Ｐゴシック" charset="0"/>
          <a:cs typeface="+mj-cs"/>
        </a:defRPr>
      </a:lvl1pPr>
      <a:lvl2pPr algn="l" rtl="0" eaLnBrk="0" fontAlgn="base" hangingPunct="0">
        <a:spcBef>
          <a:spcPct val="0"/>
        </a:spcBef>
        <a:spcAft>
          <a:spcPct val="0"/>
        </a:spcAft>
        <a:defRPr sz="4200">
          <a:solidFill>
            <a:schemeClr val="tx1"/>
          </a:solidFill>
          <a:latin typeface="Garamond" pitchFamily="18" charset="0"/>
          <a:ea typeface="ＭＳ Ｐゴシック" charset="0"/>
        </a:defRPr>
      </a:lvl2pPr>
      <a:lvl3pPr algn="l" rtl="0" eaLnBrk="0" fontAlgn="base" hangingPunct="0">
        <a:spcBef>
          <a:spcPct val="0"/>
        </a:spcBef>
        <a:spcAft>
          <a:spcPct val="0"/>
        </a:spcAft>
        <a:defRPr sz="4200">
          <a:solidFill>
            <a:schemeClr val="tx1"/>
          </a:solidFill>
          <a:latin typeface="Garamond" pitchFamily="18" charset="0"/>
          <a:ea typeface="ＭＳ Ｐゴシック" charset="0"/>
        </a:defRPr>
      </a:lvl3pPr>
      <a:lvl4pPr algn="l" rtl="0" eaLnBrk="0" fontAlgn="base" hangingPunct="0">
        <a:spcBef>
          <a:spcPct val="0"/>
        </a:spcBef>
        <a:spcAft>
          <a:spcPct val="0"/>
        </a:spcAft>
        <a:defRPr sz="4200">
          <a:solidFill>
            <a:schemeClr val="tx1"/>
          </a:solidFill>
          <a:latin typeface="Garamond" pitchFamily="18" charset="0"/>
          <a:ea typeface="ＭＳ Ｐゴシック" charset="0"/>
        </a:defRPr>
      </a:lvl4pPr>
      <a:lvl5pPr algn="l" rtl="0" eaLnBrk="0" fontAlgn="base" hangingPunct="0">
        <a:spcBef>
          <a:spcPct val="0"/>
        </a:spcBef>
        <a:spcAft>
          <a:spcPct val="0"/>
        </a:spcAft>
        <a:defRPr sz="4200">
          <a:solidFill>
            <a:schemeClr val="tx1"/>
          </a:solidFill>
          <a:latin typeface="Garamond" pitchFamily="18" charset="0"/>
          <a:ea typeface="ＭＳ Ｐゴシック" charset="0"/>
        </a:defRPr>
      </a:lvl5pPr>
      <a:lvl6pPr marL="457200" algn="l" rtl="0" fontAlgn="base">
        <a:spcBef>
          <a:spcPct val="0"/>
        </a:spcBef>
        <a:spcAft>
          <a:spcPct val="0"/>
        </a:spcAft>
        <a:defRPr sz="4200">
          <a:solidFill>
            <a:schemeClr val="tx1"/>
          </a:solidFill>
          <a:latin typeface="Garamond" pitchFamily="18" charset="0"/>
        </a:defRPr>
      </a:lvl6pPr>
      <a:lvl7pPr marL="914400" algn="l" rtl="0" fontAlgn="base">
        <a:spcBef>
          <a:spcPct val="0"/>
        </a:spcBef>
        <a:spcAft>
          <a:spcPct val="0"/>
        </a:spcAft>
        <a:defRPr sz="4200">
          <a:solidFill>
            <a:schemeClr val="tx1"/>
          </a:solidFill>
          <a:latin typeface="Garamond" pitchFamily="18" charset="0"/>
        </a:defRPr>
      </a:lvl7pPr>
      <a:lvl8pPr marL="1371600" algn="l" rtl="0" fontAlgn="base">
        <a:spcBef>
          <a:spcPct val="0"/>
        </a:spcBef>
        <a:spcAft>
          <a:spcPct val="0"/>
        </a:spcAft>
        <a:defRPr sz="4200">
          <a:solidFill>
            <a:schemeClr val="tx1"/>
          </a:solidFill>
          <a:latin typeface="Garamond" pitchFamily="18" charset="0"/>
        </a:defRPr>
      </a:lvl8pPr>
      <a:lvl9pPr marL="1828800" algn="l" rtl="0" fontAlgn="base">
        <a:spcBef>
          <a:spcPct val="0"/>
        </a:spcBef>
        <a:spcAft>
          <a:spcPct val="0"/>
        </a:spcAft>
        <a:defRPr sz="4200">
          <a:solidFill>
            <a:schemeClr val="tx1"/>
          </a:solidFill>
          <a:latin typeface="Garamond" pitchFamily="18" charset="0"/>
        </a:defRPr>
      </a:lvl9pPr>
    </p:titleStyle>
    <p:bodyStyle>
      <a:lvl1pPr marL="342900" indent="-342900" algn="l" rtl="0" eaLnBrk="0" fontAlgn="base" hangingPunct="0">
        <a:spcBef>
          <a:spcPct val="20000"/>
        </a:spcBef>
        <a:spcAft>
          <a:spcPct val="0"/>
        </a:spcAft>
        <a:buClr>
          <a:schemeClr val="tx1"/>
        </a:buClr>
        <a:buSzPct val="40000"/>
        <a:buFont typeface="Wingdings" panose="05000000000000000000" pitchFamily="2" charset="2"/>
        <a:buChar char="n"/>
        <a:defRPr sz="3000">
          <a:solidFill>
            <a:schemeClr val="tx1"/>
          </a:solidFill>
          <a:latin typeface="+mn-lt"/>
          <a:ea typeface="ＭＳ Ｐゴシック" charset="0"/>
          <a:cs typeface="+mn-cs"/>
        </a:defRPr>
      </a:lvl1pPr>
      <a:lvl2pPr marL="669925" indent="-325438" algn="l" rtl="0" eaLnBrk="0" fontAlgn="base" hangingPunct="0">
        <a:spcBef>
          <a:spcPct val="20000"/>
        </a:spcBef>
        <a:spcAft>
          <a:spcPct val="0"/>
        </a:spcAft>
        <a:buClr>
          <a:schemeClr val="tx1"/>
        </a:buClr>
        <a:buSzPct val="40000"/>
        <a:buFont typeface="Wingdings" panose="05000000000000000000" pitchFamily="2" charset="2"/>
        <a:buChar char="q"/>
        <a:defRPr sz="2600">
          <a:solidFill>
            <a:schemeClr val="tx1"/>
          </a:solidFill>
          <a:latin typeface="+mn-lt"/>
          <a:ea typeface="ＭＳ Ｐゴシック" charset="0"/>
        </a:defRPr>
      </a:lvl2pPr>
      <a:lvl3pPr marL="1022350" indent="-350838" algn="l" rtl="0" eaLnBrk="0" fontAlgn="base" hangingPunct="0">
        <a:spcBef>
          <a:spcPct val="20000"/>
        </a:spcBef>
        <a:spcAft>
          <a:spcPct val="0"/>
        </a:spcAft>
        <a:buClr>
          <a:schemeClr val="tx1"/>
        </a:buClr>
        <a:buSzPct val="40000"/>
        <a:buFont typeface="Wingdings" panose="05000000000000000000" pitchFamily="2" charset="2"/>
        <a:buChar char="n"/>
        <a:defRPr sz="2200">
          <a:solidFill>
            <a:schemeClr val="tx1"/>
          </a:solidFill>
          <a:latin typeface="+mn-lt"/>
          <a:ea typeface="ＭＳ Ｐゴシック" charset="0"/>
        </a:defRPr>
      </a:lvl3pPr>
      <a:lvl4pPr marL="1339850" indent="-315913" algn="l" rtl="0" eaLnBrk="0" fontAlgn="base" hangingPunct="0">
        <a:spcBef>
          <a:spcPct val="20000"/>
        </a:spcBef>
        <a:spcAft>
          <a:spcPct val="0"/>
        </a:spcAft>
        <a:buClr>
          <a:schemeClr val="tx1"/>
        </a:buClr>
        <a:buSzPct val="40000"/>
        <a:buFont typeface="Wingdings" panose="05000000000000000000" pitchFamily="2" charset="2"/>
        <a:buChar char="q"/>
        <a:defRPr sz="2000">
          <a:solidFill>
            <a:schemeClr val="tx1"/>
          </a:solidFill>
          <a:latin typeface="+mn-lt"/>
          <a:ea typeface="ＭＳ Ｐゴシック" charset="0"/>
        </a:defRPr>
      </a:lvl4pPr>
      <a:lvl5pPr marL="1681163" indent="-339725" algn="l" rtl="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mn-lt"/>
          <a:ea typeface="ＭＳ Ｐゴシック" charset="0"/>
        </a:defRPr>
      </a:lvl5pPr>
      <a:lvl6pPr marL="2138363" indent="-339725" algn="l" rtl="0" fontAlgn="base">
        <a:spcBef>
          <a:spcPct val="20000"/>
        </a:spcBef>
        <a:spcAft>
          <a:spcPct val="0"/>
        </a:spcAft>
        <a:buClr>
          <a:schemeClr val="tx1"/>
        </a:buClr>
        <a:buSzPct val="40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tx1"/>
        </a:buClr>
        <a:buSzPct val="40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tx1"/>
        </a:buClr>
        <a:buSzPct val="40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tx1"/>
        </a:buClr>
        <a:buSzPct val="4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srn.com/author=119229"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customXml" Target="../ink/ink6.xml"/><Relationship Id="rId3" Type="http://schemas.openxmlformats.org/officeDocument/2006/relationships/image" Target="../media/image1.png"/><Relationship Id="rId7" Type="http://schemas.openxmlformats.org/officeDocument/2006/relationships/customXml" Target="../ink/ink5.xml"/><Relationship Id="rId2" Type="http://schemas.openxmlformats.org/officeDocument/2006/relationships/customXml" Target="../ink/ink1.xml"/><Relationship Id="rId1" Type="http://schemas.openxmlformats.org/officeDocument/2006/relationships/slideLayout" Target="../slideLayouts/slideLayout2.xml"/><Relationship Id="rId6" Type="http://schemas.openxmlformats.org/officeDocument/2006/relationships/customXml" Target="../ink/ink4.xml"/><Relationship Id="rId5" Type="http://schemas.openxmlformats.org/officeDocument/2006/relationships/customXml" Target="../ink/ink3.xml"/><Relationship Id="rId10" Type="http://schemas.openxmlformats.org/officeDocument/2006/relationships/customXml" Target="../ink/ink8.xml"/><Relationship Id="rId4" Type="http://schemas.openxmlformats.org/officeDocument/2006/relationships/customXml" Target="../ink/ink2.xml"/><Relationship Id="rId9" Type="http://schemas.openxmlformats.org/officeDocument/2006/relationships/customXml" Target="../ink/ink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79D4691D-AD7C-4F48-9AD6-BDA6668454B8}"/>
              </a:ext>
            </a:extLst>
          </p:cNvPr>
          <p:cNvSpPr>
            <a:spLocks noGrp="1" noChangeArrowheads="1"/>
          </p:cNvSpPr>
          <p:nvPr>
            <p:ph type="ctrTitle"/>
          </p:nvPr>
        </p:nvSpPr>
        <p:spPr/>
        <p:txBody>
          <a:bodyPr/>
          <a:lstStyle/>
          <a:p>
            <a:pPr eaLnBrk="1" hangingPunct="1"/>
            <a:r>
              <a:rPr lang="en-US" altLang="en-US" dirty="0">
                <a:ea typeface="ＭＳ Ｐゴシック" panose="020B0600070205080204" pitchFamily="34" charset="-128"/>
              </a:rPr>
              <a:t>Offer and Acceptance</a:t>
            </a:r>
            <a:r>
              <a:rPr lang="en-US" altLang="en-US">
                <a:ea typeface="ＭＳ Ｐゴシック" panose="020B0600070205080204" pitchFamily="34" charset="-128"/>
              </a:rPr>
              <a:t>: Actual </a:t>
            </a:r>
            <a:r>
              <a:rPr lang="en-US" altLang="en-US" dirty="0">
                <a:ea typeface="ＭＳ Ｐゴシック" panose="020B0600070205080204" pitchFamily="34" charset="-128"/>
              </a:rPr>
              <a:t>and </a:t>
            </a:r>
            <a:r>
              <a:rPr lang="en-US" altLang="en-US">
                <a:ea typeface="ＭＳ Ｐゴシック" panose="020B0600070205080204" pitchFamily="34" charset="-128"/>
              </a:rPr>
              <a:t>Constructive Notice of Terms</a:t>
            </a:r>
            <a:br>
              <a:rPr lang="en-US" altLang="en-US">
                <a:ea typeface="ＭＳ Ｐゴシック" panose="020B0600070205080204" pitchFamily="34" charset="-128"/>
              </a:rPr>
            </a:br>
            <a:endParaRPr lang="en-US" altLang="en-US" dirty="0">
              <a:ea typeface="ＭＳ Ｐゴシック" panose="020B0600070205080204" pitchFamily="34" charset="-128"/>
            </a:endParaRPr>
          </a:p>
        </p:txBody>
      </p:sp>
      <p:sp>
        <p:nvSpPr>
          <p:cNvPr id="4099" name="Rectangle 3">
            <a:extLst>
              <a:ext uri="{FF2B5EF4-FFF2-40B4-BE49-F238E27FC236}">
                <a16:creationId xmlns:a16="http://schemas.microsoft.com/office/drawing/2014/main" id="{04A299DC-AD0A-45C3-B942-8672D741CC98}"/>
              </a:ext>
            </a:extLst>
          </p:cNvPr>
          <p:cNvSpPr>
            <a:spLocks noGrp="1" noChangeArrowheads="1"/>
          </p:cNvSpPr>
          <p:nvPr>
            <p:ph type="subTitle" idx="1"/>
          </p:nvPr>
        </p:nvSpPr>
        <p:spPr>
          <a:xfrm>
            <a:off x="3505200" y="3962400"/>
            <a:ext cx="6553200" cy="2286000"/>
          </a:xfrm>
        </p:spPr>
        <p:txBody>
          <a:bodyPr/>
          <a:lstStyle/>
          <a:p>
            <a:pPr eaLnBrk="1" hangingPunct="1"/>
            <a:r>
              <a:rPr lang="en-US" altLang="en-US" dirty="0">
                <a:ea typeface="ＭＳ Ｐゴシック" panose="020B0600070205080204" pitchFamily="34" charset="-128"/>
              </a:rPr>
              <a:t>Richard Warner</a:t>
            </a:r>
          </a:p>
          <a:p>
            <a:r>
              <a:rPr lang="en-US" altLang="en-US" dirty="0">
                <a:ea typeface="ＭＳ Ｐゴシック" panose="020B0600070205080204" pitchFamily="34" charset="-128"/>
                <a:hlinkClick r:id="rId3"/>
              </a:rPr>
              <a:t>​</a:t>
            </a:r>
            <a:endParaRPr lang="en-US" altLang="en-US" dirty="0">
              <a:ea typeface="ＭＳ Ｐゴシック" panose="020B0600070205080204" pitchFamily="34" charset="-128"/>
            </a:endParaRPr>
          </a:p>
          <a:p>
            <a:pPr eaLnBrk="1" hangingPunct="1"/>
            <a:endParaRPr lang="en-US" altLang="en-US" dirty="0">
              <a:ea typeface="ＭＳ Ｐゴシック" panose="020B0600070205080204" pitchFamily="34" charset="-1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61ECFE38-14C1-8A51-2301-93ACA23147B6}"/>
              </a:ext>
            </a:extLst>
          </p:cNvPr>
          <p:cNvSpPr>
            <a:spLocks noGrp="1" noChangeArrowheads="1"/>
          </p:cNvSpPr>
          <p:nvPr>
            <p:ph type="title"/>
          </p:nvPr>
        </p:nvSpPr>
        <p:spPr/>
        <p:txBody>
          <a:bodyPr/>
          <a:lstStyle/>
          <a:p>
            <a:r>
              <a:rPr lang="en-US" altLang="en-US" dirty="0">
                <a:ea typeface="ＭＳ Ｐゴシック" panose="020B0600070205080204" pitchFamily="34" charset="-128"/>
              </a:rPr>
              <a:t>Constructive Notice </a:t>
            </a:r>
          </a:p>
        </p:txBody>
      </p:sp>
      <p:sp>
        <p:nvSpPr>
          <p:cNvPr id="6147" name="Content Placeholder 2">
            <a:extLst>
              <a:ext uri="{FF2B5EF4-FFF2-40B4-BE49-F238E27FC236}">
                <a16:creationId xmlns:a16="http://schemas.microsoft.com/office/drawing/2014/main" id="{90F96886-0E48-BA38-6687-ED90071311D3}"/>
              </a:ext>
            </a:extLst>
          </p:cNvPr>
          <p:cNvSpPr>
            <a:spLocks noGrp="1" noChangeArrowheads="1"/>
          </p:cNvSpPr>
          <p:nvPr>
            <p:ph idx="1"/>
          </p:nvPr>
        </p:nvSpPr>
        <p:spPr>
          <a:xfrm>
            <a:off x="685800" y="1219200"/>
            <a:ext cx="11201400" cy="5486400"/>
          </a:xfrm>
        </p:spPr>
        <p:txBody>
          <a:bodyPr/>
          <a:lstStyle/>
          <a:p>
            <a:r>
              <a:rPr lang="en-US" altLang="en-US" sz="2800" dirty="0">
                <a:ea typeface="ＭＳ Ｐゴシック" panose="020B0600070205080204" pitchFamily="34" charset="-128"/>
              </a:rPr>
              <a:t>Where there is no actual notice of terms, the courts use this rule;</a:t>
            </a:r>
          </a:p>
          <a:p>
            <a:pPr lvl="1"/>
            <a:r>
              <a:rPr lang="en-US" altLang="en-US" sz="2800" dirty="0">
                <a:ea typeface="ＭＳ Ｐゴシック" panose="020B0600070205080204" pitchFamily="34" charset="-128"/>
              </a:rPr>
              <a:t>There is an offer if a reasonable person would be on constructive notice (= should realize) that he or she is being invited to enter a contractual relationship. </a:t>
            </a:r>
          </a:p>
          <a:p>
            <a:r>
              <a:rPr lang="en-US" altLang="en-US" sz="2800" dirty="0">
                <a:ea typeface="ＭＳ Ｐゴシック" panose="020B0600070205080204" pitchFamily="34" charset="-128"/>
              </a:rPr>
              <a:t>What is the manifestation?</a:t>
            </a:r>
          </a:p>
          <a:p>
            <a:pPr lvl="1"/>
            <a:r>
              <a:rPr lang="en-US" altLang="en-US" sz="2800" dirty="0">
                <a:ea typeface="ＭＳ Ｐゴシック" panose="020B0600070205080204" pitchFamily="34" charset="-128"/>
              </a:rPr>
              <a:t>The manifestation takes the form of constructive notice.</a:t>
            </a:r>
          </a:p>
          <a:p>
            <a:r>
              <a:rPr lang="en-US" altLang="en-US" sz="2800" dirty="0">
                <a:ea typeface="ＭＳ Ｐゴシック" panose="020B0600070205080204" pitchFamily="34" charset="-128"/>
              </a:rPr>
              <a:t>How is it “so made as to justify the offeree in thinking his or her assent will conclude the bargain”?</a:t>
            </a:r>
          </a:p>
          <a:p>
            <a:pPr lvl="1"/>
            <a:r>
              <a:rPr lang="en-US" altLang="en-US" sz="2800" dirty="0">
                <a:ea typeface="ＭＳ Ｐゴシック" panose="020B0600070205080204" pitchFamily="34" charset="-128"/>
              </a:rPr>
              <a:t>“Being invited to enter a contractual relationship” = it is clear in the context that a certain action will be assent to the terms of the bargain</a:t>
            </a:r>
            <a:r>
              <a:rPr lang="en-US" altLang="en-US" sz="2400" dirty="0">
                <a:ea typeface="ＭＳ Ｐゴシック" panose="020B0600070205080204" pitchFamily="34" charset="-128"/>
              </a:rPr>
              <a:t>.</a:t>
            </a:r>
          </a:p>
          <a:p>
            <a:endParaRPr lang="en-US" altLang="en-US" dirty="0">
              <a:ea typeface="ＭＳ Ｐゴシック" panose="020B0600070205080204" pitchFamily="34" charset="-128"/>
            </a:endParaRPr>
          </a:p>
        </p:txBody>
      </p:sp>
    </p:spTree>
    <p:extLst>
      <p:ext uri="{BB962C8B-B14F-4D97-AF65-F5344CB8AC3E}">
        <p14:creationId xmlns:p14="http://schemas.microsoft.com/office/powerpoint/2010/main" val="38579708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10D9F4-D3D5-46DE-1B00-6A4B1BA63FF3}"/>
              </a:ext>
            </a:extLst>
          </p:cNvPr>
          <p:cNvSpPr>
            <a:spLocks noGrp="1"/>
          </p:cNvSpPr>
          <p:nvPr>
            <p:ph type="title"/>
          </p:nvPr>
        </p:nvSpPr>
        <p:spPr/>
        <p:txBody>
          <a:bodyPr/>
          <a:lstStyle/>
          <a:p>
            <a:r>
              <a:rPr lang="es-ES" dirty="0" err="1"/>
              <a:t>Klar</a:t>
            </a:r>
            <a:r>
              <a:rPr lang="es-ES" dirty="0"/>
              <a:t> v. H. &amp; M. </a:t>
            </a:r>
            <a:r>
              <a:rPr lang="es-ES" dirty="0" err="1"/>
              <a:t>Parcel</a:t>
            </a:r>
            <a:r>
              <a:rPr lang="es-ES" dirty="0"/>
              <a:t> </a:t>
            </a:r>
            <a:r>
              <a:rPr lang="es-ES" dirty="0" err="1"/>
              <a:t>Room</a:t>
            </a:r>
            <a:r>
              <a:rPr lang="es-ES" dirty="0"/>
              <a:t> (1946)</a:t>
            </a:r>
            <a:endParaRPr lang="en-US" dirty="0"/>
          </a:p>
        </p:txBody>
      </p:sp>
      <p:sp>
        <p:nvSpPr>
          <p:cNvPr id="3" name="Content Placeholder 2">
            <a:extLst>
              <a:ext uri="{FF2B5EF4-FFF2-40B4-BE49-F238E27FC236}">
                <a16:creationId xmlns:a16="http://schemas.microsoft.com/office/drawing/2014/main" id="{83D3C6F8-C266-B70D-AA69-51C5F99CC6E2}"/>
              </a:ext>
            </a:extLst>
          </p:cNvPr>
          <p:cNvSpPr>
            <a:spLocks noGrp="1"/>
          </p:cNvSpPr>
          <p:nvPr>
            <p:ph idx="1"/>
          </p:nvPr>
        </p:nvSpPr>
        <p:spPr>
          <a:xfrm>
            <a:off x="533400" y="1066800"/>
            <a:ext cx="10972800" cy="4530725"/>
          </a:xfrm>
        </p:spPr>
        <p:txBody>
          <a:bodyPr/>
          <a:lstStyle/>
          <a:p>
            <a:r>
              <a:rPr lang="en-US" sz="2800" dirty="0">
                <a:latin typeface="Arial (Body)"/>
              </a:rPr>
              <a:t>Klar checked a package containing fur skins with the railroad parcel room. The charge was 10 cents ($1.50 in 2022). </a:t>
            </a:r>
          </a:p>
          <a:p>
            <a:pPr marL="0">
              <a:spcBef>
                <a:spcPts val="0"/>
              </a:spcBef>
              <a:spcAft>
                <a:spcPts val="0"/>
              </a:spcAft>
            </a:pPr>
            <a:r>
              <a:rPr lang="en-US" sz="2800" dirty="0">
                <a:latin typeface="Arial (Body)"/>
              </a:rPr>
              <a:t>He received </a:t>
            </a:r>
            <a:r>
              <a:rPr lang="en-US" sz="2800" dirty="0">
                <a:solidFill>
                  <a:srgbClr val="000000"/>
                </a:solidFill>
                <a:latin typeface="Arial (Body)"/>
                <a:cs typeface="Times New Roman" panose="02020603050405020304" pitchFamily="18" charset="0"/>
              </a:rPr>
              <a:t>a “</a:t>
            </a:r>
            <a:r>
              <a:rPr lang="en-US" sz="2800" dirty="0">
                <a:solidFill>
                  <a:srgbClr val="000000"/>
                </a:solidFill>
                <a:latin typeface="Arial (Body)"/>
                <a:ea typeface="Times New Roman" panose="02020603050405020304" pitchFamily="18" charset="0"/>
                <a:cs typeface="Times New Roman" panose="02020603050405020304" pitchFamily="18" charset="0"/>
              </a:rPr>
              <a:t>parcel check . . . of cardboard three inches in length and two and one-half inches in width. It had </a:t>
            </a:r>
            <a:r>
              <a:rPr lang="en-US" sz="2800" b="1" dirty="0">
                <a:solidFill>
                  <a:srgbClr val="000000"/>
                </a:solidFill>
                <a:latin typeface="Arial (Body)"/>
                <a:ea typeface="Times New Roman" panose="02020603050405020304" pitchFamily="18" charset="0"/>
                <a:cs typeface="Times New Roman" panose="02020603050405020304" pitchFamily="18" charset="0"/>
              </a:rPr>
              <a:t>[1]</a:t>
            </a:r>
            <a:r>
              <a:rPr lang="en-US" sz="2800" dirty="0">
                <a:solidFill>
                  <a:srgbClr val="000000"/>
                </a:solidFill>
                <a:latin typeface="Arial (Body)"/>
                <a:ea typeface="Times New Roman" panose="02020603050405020304" pitchFamily="18" charset="0"/>
                <a:cs typeface="Times New Roman" panose="02020603050405020304" pitchFamily="18" charset="0"/>
              </a:rPr>
              <a:t> conspicuously printed on its face at the bottom the identifying number in red type one-half inch high. </a:t>
            </a:r>
            <a:r>
              <a:rPr lang="en-US" sz="2800" b="1" dirty="0">
                <a:solidFill>
                  <a:srgbClr val="000000"/>
                </a:solidFill>
                <a:latin typeface="Arial (Body)"/>
                <a:ea typeface="Times New Roman" panose="02020603050405020304" pitchFamily="18" charset="0"/>
                <a:cs typeface="Times New Roman" panose="02020603050405020304" pitchFamily="18" charset="0"/>
              </a:rPr>
              <a:t>[2]</a:t>
            </a:r>
            <a:r>
              <a:rPr lang="en-US" sz="2800" dirty="0">
                <a:solidFill>
                  <a:srgbClr val="000000"/>
                </a:solidFill>
                <a:latin typeface="Arial (Body)"/>
                <a:ea typeface="Times New Roman" panose="02020603050405020304" pitchFamily="18" charset="0"/>
                <a:cs typeface="Times New Roman" panose="02020603050405020304" pitchFamily="18" charset="0"/>
              </a:rPr>
              <a:t> Upon the upper portion of the receipt . . . there appeared in red letters one-quarter inch high the word ‘Contract’ and </a:t>
            </a:r>
            <a:r>
              <a:rPr lang="en-US" sz="2800" b="1" dirty="0">
                <a:solidFill>
                  <a:srgbClr val="000000"/>
                </a:solidFill>
                <a:latin typeface="Arial (Body)"/>
                <a:ea typeface="Times New Roman" panose="02020603050405020304" pitchFamily="18" charset="0"/>
                <a:cs typeface="Times New Roman" panose="02020603050405020304" pitchFamily="18" charset="0"/>
              </a:rPr>
              <a:t>[3]</a:t>
            </a:r>
            <a:r>
              <a:rPr lang="en-US" sz="2800" dirty="0">
                <a:solidFill>
                  <a:srgbClr val="000000"/>
                </a:solidFill>
                <a:latin typeface="Arial (Body)"/>
                <a:ea typeface="Times New Roman" panose="02020603050405020304" pitchFamily="18" charset="0"/>
                <a:cs typeface="Times New Roman" panose="02020603050405020304" pitchFamily="18" charset="0"/>
              </a:rPr>
              <a:t> directly underneath in finer type (legible on close inspection), crowded in a space less than an inch in width and running across the face of the stub, the following language: . . Loss or damage—no claim shall be made in excess of $25.00 for loss or damage to any piece.”</a:t>
            </a:r>
            <a:endParaRPr lang="en-US" sz="2800" dirty="0">
              <a:latin typeface="Arial (Body)"/>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896895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163818-7975-9243-48A4-05A0B5B8E49A}"/>
              </a:ext>
            </a:extLst>
          </p:cNvPr>
          <p:cNvSpPr>
            <a:spLocks noGrp="1"/>
          </p:cNvSpPr>
          <p:nvPr>
            <p:ph type="title"/>
          </p:nvPr>
        </p:nvSpPr>
        <p:spPr/>
        <p:txBody>
          <a:bodyPr/>
          <a:lstStyle/>
          <a:p>
            <a:r>
              <a:rPr lang="en-US" dirty="0"/>
              <a:t>A Limitation On Damages?</a:t>
            </a:r>
          </a:p>
        </p:txBody>
      </p:sp>
      <p:sp>
        <p:nvSpPr>
          <p:cNvPr id="3" name="Content Placeholder 2">
            <a:extLst>
              <a:ext uri="{FF2B5EF4-FFF2-40B4-BE49-F238E27FC236}">
                <a16:creationId xmlns:a16="http://schemas.microsoft.com/office/drawing/2014/main" id="{374407DB-C7FB-0907-2635-E180E7B18560}"/>
              </a:ext>
            </a:extLst>
          </p:cNvPr>
          <p:cNvSpPr>
            <a:spLocks noGrp="1"/>
          </p:cNvSpPr>
          <p:nvPr>
            <p:ph idx="1"/>
          </p:nvPr>
        </p:nvSpPr>
        <p:spPr/>
        <p:txBody>
          <a:bodyPr/>
          <a:lstStyle/>
          <a:p>
            <a:r>
              <a:rPr lang="en-US" dirty="0"/>
              <a:t>The parcel room mistakenly—and negligently—gave the package to another person. </a:t>
            </a:r>
          </a:p>
          <a:p>
            <a:r>
              <a:rPr lang="en-US" dirty="0" err="1"/>
              <a:t>Klar</a:t>
            </a:r>
            <a:r>
              <a:rPr lang="en-US" dirty="0"/>
              <a:t> claimed the fur skins were worth $1000. </a:t>
            </a:r>
          </a:p>
          <a:p>
            <a:r>
              <a:rPr lang="en-US" dirty="0"/>
              <a:t>Does “</a:t>
            </a:r>
            <a:r>
              <a:rPr lang="en-US" sz="2400" dirty="0">
                <a:solidFill>
                  <a:srgbClr val="000000"/>
                </a:solidFill>
                <a:latin typeface="Arial (Body)"/>
                <a:ea typeface="Times New Roman" panose="02020603050405020304" pitchFamily="18" charset="0"/>
                <a:cs typeface="Times New Roman" panose="02020603050405020304" pitchFamily="18" charset="0"/>
              </a:rPr>
              <a:t>no claim shall be made in excess of $25.00 for loss or damage to any piece” limit the damage to $25.00?</a:t>
            </a:r>
          </a:p>
          <a:p>
            <a:r>
              <a:rPr lang="en-US" sz="2400" dirty="0">
                <a:solidFill>
                  <a:srgbClr val="000000"/>
                </a:solidFill>
                <a:latin typeface="Arial (Body)"/>
                <a:ea typeface="Times New Roman" panose="02020603050405020304" pitchFamily="18" charset="0"/>
                <a:cs typeface="Times New Roman" panose="02020603050405020304" pitchFamily="18" charset="0"/>
              </a:rPr>
              <a:t>It can—</a:t>
            </a:r>
            <a:r>
              <a:rPr lang="en-US" sz="2400" b="1" dirty="0">
                <a:solidFill>
                  <a:srgbClr val="000000"/>
                </a:solidFill>
                <a:latin typeface="Arial (Body)"/>
                <a:ea typeface="Times New Roman" panose="02020603050405020304" pitchFamily="18" charset="0"/>
                <a:cs typeface="Times New Roman" panose="02020603050405020304" pitchFamily="18" charset="0"/>
              </a:rPr>
              <a:t>if the presentation of the parcel check was an offer </a:t>
            </a:r>
            <a:r>
              <a:rPr lang="en-US" sz="2400" b="1" dirty="0" err="1">
                <a:solidFill>
                  <a:srgbClr val="000000"/>
                </a:solidFill>
                <a:latin typeface="Arial (Body)"/>
                <a:ea typeface="Times New Roman" panose="02020603050405020304" pitchFamily="18" charset="0"/>
                <a:cs typeface="Times New Roman" panose="02020603050405020304" pitchFamily="18" charset="0"/>
              </a:rPr>
              <a:t>Klar</a:t>
            </a:r>
            <a:r>
              <a:rPr lang="en-US" sz="2400" b="1" dirty="0">
                <a:solidFill>
                  <a:srgbClr val="000000"/>
                </a:solidFill>
                <a:latin typeface="Arial (Body)"/>
                <a:ea typeface="Times New Roman" panose="02020603050405020304" pitchFamily="18" charset="0"/>
                <a:cs typeface="Times New Roman" panose="02020603050405020304" pitchFamily="18" charset="0"/>
              </a:rPr>
              <a:t> accepted</a:t>
            </a:r>
            <a:r>
              <a:rPr lang="en-US" sz="2400" dirty="0">
                <a:solidFill>
                  <a:srgbClr val="000000"/>
                </a:solidFill>
                <a:latin typeface="Arial (Body)"/>
                <a:ea typeface="Times New Roman" panose="02020603050405020304" pitchFamily="18" charset="0"/>
                <a:cs typeface="Times New Roman" panose="02020603050405020304" pitchFamily="18" charset="0"/>
              </a:rPr>
              <a:t>. </a:t>
            </a:r>
          </a:p>
          <a:p>
            <a:r>
              <a:rPr lang="en-US" dirty="0">
                <a:solidFill>
                  <a:srgbClr val="000000"/>
                </a:solidFill>
                <a:latin typeface="Arial (Body)"/>
                <a:ea typeface="Times New Roman" panose="02020603050405020304" pitchFamily="18" charset="0"/>
                <a:cs typeface="Times New Roman" panose="02020603050405020304" pitchFamily="18" charset="0"/>
              </a:rPr>
              <a:t>The question is whether </a:t>
            </a:r>
            <a:r>
              <a:rPr lang="en-US" dirty="0" err="1">
                <a:solidFill>
                  <a:srgbClr val="000000"/>
                </a:solidFill>
                <a:latin typeface="Arial (Body)"/>
                <a:ea typeface="Times New Roman" panose="02020603050405020304" pitchFamily="18" charset="0"/>
                <a:cs typeface="Times New Roman" panose="02020603050405020304" pitchFamily="18" charset="0"/>
              </a:rPr>
              <a:t>Klar</a:t>
            </a:r>
            <a:r>
              <a:rPr lang="en-US" dirty="0">
                <a:solidFill>
                  <a:srgbClr val="000000"/>
                </a:solidFill>
                <a:latin typeface="Arial (Body)"/>
                <a:ea typeface="Times New Roman" panose="02020603050405020304" pitchFamily="18" charset="0"/>
                <a:cs typeface="Times New Roman" panose="02020603050405020304" pitchFamily="18" charset="0"/>
              </a:rPr>
              <a:t> accepted and offer made by the parcel room.. </a:t>
            </a:r>
            <a:endParaRPr lang="en-US" sz="2400" dirty="0">
              <a:solidFill>
                <a:srgbClr val="000000"/>
              </a:solidFill>
              <a:latin typeface="Arial (Body)"/>
              <a:ea typeface="Times New Roman" panose="02020603050405020304" pitchFamily="18" charset="0"/>
              <a:cs typeface="Times New Roman" panose="02020603050405020304" pitchFamily="18" charset="0"/>
            </a:endParaRPr>
          </a:p>
          <a:p>
            <a:endParaRPr lang="en-US" sz="2400" dirty="0">
              <a:latin typeface="Arial (Body)"/>
              <a:ea typeface="Times New Roman" panose="02020603050405020304" pitchFamily="18" charset="0"/>
              <a:cs typeface="Times New Roman" panose="02020603050405020304" pitchFamily="18" charset="0"/>
            </a:endParaRPr>
          </a:p>
          <a:p>
            <a:endParaRPr lang="en-US" dirty="0"/>
          </a:p>
          <a:p>
            <a:endParaRPr lang="en-US" dirty="0"/>
          </a:p>
        </p:txBody>
      </p:sp>
      <p:grpSp>
        <p:nvGrpSpPr>
          <p:cNvPr id="13" name="Group 12">
            <a:extLst>
              <a:ext uri="{FF2B5EF4-FFF2-40B4-BE49-F238E27FC236}">
                <a16:creationId xmlns:a16="http://schemas.microsoft.com/office/drawing/2014/main" id="{A7F55EF0-5849-2450-FD2B-E22002791B0D}"/>
              </a:ext>
            </a:extLst>
          </p:cNvPr>
          <p:cNvGrpSpPr/>
          <p:nvPr/>
        </p:nvGrpSpPr>
        <p:grpSpPr>
          <a:xfrm>
            <a:off x="7375876" y="5014402"/>
            <a:ext cx="360" cy="360"/>
            <a:chOff x="5851876" y="5014402"/>
            <a:chExt cx="360" cy="360"/>
          </a:xfrm>
        </p:grpSpPr>
        <mc:AlternateContent xmlns:mc="http://schemas.openxmlformats.org/markup-compatibility/2006" xmlns:p14="http://schemas.microsoft.com/office/powerpoint/2010/main">
          <mc:Choice Requires="p14">
            <p:contentPart p14:bwMode="auto" r:id="rId2">
              <p14:nvContentPartPr>
                <p14:cNvPr id="4" name="Ink 3">
                  <a:extLst>
                    <a:ext uri="{FF2B5EF4-FFF2-40B4-BE49-F238E27FC236}">
                      <a16:creationId xmlns:a16="http://schemas.microsoft.com/office/drawing/2014/main" id="{572EC6D8-5332-E925-8601-86F55727DE4F}"/>
                    </a:ext>
                  </a:extLst>
                </p14:cNvPr>
                <p14:cNvContentPartPr/>
                <p14:nvPr/>
              </p14:nvContentPartPr>
              <p14:xfrm>
                <a:off x="5851876" y="5014402"/>
                <a:ext cx="360" cy="360"/>
              </p14:xfrm>
            </p:contentPart>
          </mc:Choice>
          <mc:Fallback xmlns="">
            <p:pic>
              <p:nvPicPr>
                <p:cNvPr id="4" name="Ink 3">
                  <a:extLst>
                    <a:ext uri="{FF2B5EF4-FFF2-40B4-BE49-F238E27FC236}">
                      <a16:creationId xmlns:a16="http://schemas.microsoft.com/office/drawing/2014/main" id="{572EC6D8-5332-E925-8601-86F55727DE4F}"/>
                    </a:ext>
                  </a:extLst>
                </p:cNvPr>
                <p:cNvPicPr/>
                <p:nvPr/>
              </p:nvPicPr>
              <p:blipFill>
                <a:blip r:embed="rId3"/>
                <a:stretch>
                  <a:fillRect/>
                </a:stretch>
              </p:blipFill>
              <p:spPr>
                <a:xfrm>
                  <a:off x="5833876" y="4996402"/>
                  <a:ext cx="36000" cy="3600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5" name="Ink 4">
                  <a:extLst>
                    <a:ext uri="{FF2B5EF4-FFF2-40B4-BE49-F238E27FC236}">
                      <a16:creationId xmlns:a16="http://schemas.microsoft.com/office/drawing/2014/main" id="{C97BC240-7468-841A-DE3C-95E1D622DDB3}"/>
                    </a:ext>
                  </a:extLst>
                </p14:cNvPr>
                <p14:cNvContentPartPr/>
                <p14:nvPr/>
              </p14:nvContentPartPr>
              <p14:xfrm>
                <a:off x="5851876" y="5014402"/>
                <a:ext cx="360" cy="360"/>
              </p14:xfrm>
            </p:contentPart>
          </mc:Choice>
          <mc:Fallback xmlns="">
            <p:pic>
              <p:nvPicPr>
                <p:cNvPr id="5" name="Ink 4">
                  <a:extLst>
                    <a:ext uri="{FF2B5EF4-FFF2-40B4-BE49-F238E27FC236}">
                      <a16:creationId xmlns:a16="http://schemas.microsoft.com/office/drawing/2014/main" id="{C97BC240-7468-841A-DE3C-95E1D622DDB3}"/>
                    </a:ext>
                  </a:extLst>
                </p:cNvPr>
                <p:cNvPicPr/>
                <p:nvPr/>
              </p:nvPicPr>
              <p:blipFill>
                <a:blip r:embed="rId3"/>
                <a:stretch>
                  <a:fillRect/>
                </a:stretch>
              </p:blipFill>
              <p:spPr>
                <a:xfrm>
                  <a:off x="5833876" y="4996402"/>
                  <a:ext cx="36000" cy="3600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6" name="Ink 5">
                  <a:extLst>
                    <a:ext uri="{FF2B5EF4-FFF2-40B4-BE49-F238E27FC236}">
                      <a16:creationId xmlns:a16="http://schemas.microsoft.com/office/drawing/2014/main" id="{B0A72FF7-9B32-F654-6FA9-C3A5575D9700}"/>
                    </a:ext>
                  </a:extLst>
                </p14:cNvPr>
                <p14:cNvContentPartPr/>
                <p14:nvPr/>
              </p14:nvContentPartPr>
              <p14:xfrm>
                <a:off x="5851876" y="5014402"/>
                <a:ext cx="360" cy="360"/>
              </p14:xfrm>
            </p:contentPart>
          </mc:Choice>
          <mc:Fallback xmlns="">
            <p:pic>
              <p:nvPicPr>
                <p:cNvPr id="6" name="Ink 5">
                  <a:extLst>
                    <a:ext uri="{FF2B5EF4-FFF2-40B4-BE49-F238E27FC236}">
                      <a16:creationId xmlns:a16="http://schemas.microsoft.com/office/drawing/2014/main" id="{B0A72FF7-9B32-F654-6FA9-C3A5575D9700}"/>
                    </a:ext>
                  </a:extLst>
                </p:cNvPr>
                <p:cNvPicPr/>
                <p:nvPr/>
              </p:nvPicPr>
              <p:blipFill>
                <a:blip r:embed="rId3"/>
                <a:stretch>
                  <a:fillRect/>
                </a:stretch>
              </p:blipFill>
              <p:spPr>
                <a:xfrm>
                  <a:off x="5833876" y="4996402"/>
                  <a:ext cx="36000" cy="3600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7" name="Ink 6">
                  <a:extLst>
                    <a:ext uri="{FF2B5EF4-FFF2-40B4-BE49-F238E27FC236}">
                      <a16:creationId xmlns:a16="http://schemas.microsoft.com/office/drawing/2014/main" id="{E8CFD2C2-10E7-0ABC-67A5-6616B9B67A5D}"/>
                    </a:ext>
                  </a:extLst>
                </p14:cNvPr>
                <p14:cNvContentPartPr/>
                <p14:nvPr/>
              </p14:nvContentPartPr>
              <p14:xfrm>
                <a:off x="5851876" y="5014402"/>
                <a:ext cx="360" cy="360"/>
              </p14:xfrm>
            </p:contentPart>
          </mc:Choice>
          <mc:Fallback xmlns="">
            <p:pic>
              <p:nvPicPr>
                <p:cNvPr id="7" name="Ink 6">
                  <a:extLst>
                    <a:ext uri="{FF2B5EF4-FFF2-40B4-BE49-F238E27FC236}">
                      <a16:creationId xmlns:a16="http://schemas.microsoft.com/office/drawing/2014/main" id="{E8CFD2C2-10E7-0ABC-67A5-6616B9B67A5D}"/>
                    </a:ext>
                  </a:extLst>
                </p:cNvPr>
                <p:cNvPicPr/>
                <p:nvPr/>
              </p:nvPicPr>
              <p:blipFill>
                <a:blip r:embed="rId3"/>
                <a:stretch>
                  <a:fillRect/>
                </a:stretch>
              </p:blipFill>
              <p:spPr>
                <a:xfrm>
                  <a:off x="5833876" y="4996402"/>
                  <a:ext cx="36000" cy="3600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8" name="Ink 7">
                  <a:extLst>
                    <a:ext uri="{FF2B5EF4-FFF2-40B4-BE49-F238E27FC236}">
                      <a16:creationId xmlns:a16="http://schemas.microsoft.com/office/drawing/2014/main" id="{8B821C8D-A236-D530-DC9E-BC8912CA400F}"/>
                    </a:ext>
                  </a:extLst>
                </p14:cNvPr>
                <p14:cNvContentPartPr/>
                <p14:nvPr/>
              </p14:nvContentPartPr>
              <p14:xfrm>
                <a:off x="5851876" y="5014402"/>
                <a:ext cx="360" cy="360"/>
              </p14:xfrm>
            </p:contentPart>
          </mc:Choice>
          <mc:Fallback xmlns="">
            <p:pic>
              <p:nvPicPr>
                <p:cNvPr id="8" name="Ink 7">
                  <a:extLst>
                    <a:ext uri="{FF2B5EF4-FFF2-40B4-BE49-F238E27FC236}">
                      <a16:creationId xmlns:a16="http://schemas.microsoft.com/office/drawing/2014/main" id="{8B821C8D-A236-D530-DC9E-BC8912CA400F}"/>
                    </a:ext>
                  </a:extLst>
                </p:cNvPr>
                <p:cNvPicPr/>
                <p:nvPr/>
              </p:nvPicPr>
              <p:blipFill>
                <a:blip r:embed="rId3"/>
                <a:stretch>
                  <a:fillRect/>
                </a:stretch>
              </p:blipFill>
              <p:spPr>
                <a:xfrm>
                  <a:off x="5833876" y="4996402"/>
                  <a:ext cx="36000" cy="3600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9" name="Ink 8">
                  <a:extLst>
                    <a:ext uri="{FF2B5EF4-FFF2-40B4-BE49-F238E27FC236}">
                      <a16:creationId xmlns:a16="http://schemas.microsoft.com/office/drawing/2014/main" id="{30218466-EF24-8E5C-57A8-09D15B97D9E5}"/>
                    </a:ext>
                  </a:extLst>
                </p14:cNvPr>
                <p14:cNvContentPartPr/>
                <p14:nvPr/>
              </p14:nvContentPartPr>
              <p14:xfrm>
                <a:off x="5851876" y="5014402"/>
                <a:ext cx="360" cy="360"/>
              </p14:xfrm>
            </p:contentPart>
          </mc:Choice>
          <mc:Fallback xmlns="">
            <p:pic>
              <p:nvPicPr>
                <p:cNvPr id="9" name="Ink 8">
                  <a:extLst>
                    <a:ext uri="{FF2B5EF4-FFF2-40B4-BE49-F238E27FC236}">
                      <a16:creationId xmlns:a16="http://schemas.microsoft.com/office/drawing/2014/main" id="{30218466-EF24-8E5C-57A8-09D15B97D9E5}"/>
                    </a:ext>
                  </a:extLst>
                </p:cNvPr>
                <p:cNvPicPr/>
                <p:nvPr/>
              </p:nvPicPr>
              <p:blipFill>
                <a:blip r:embed="rId3"/>
                <a:stretch>
                  <a:fillRect/>
                </a:stretch>
              </p:blipFill>
              <p:spPr>
                <a:xfrm>
                  <a:off x="5833876" y="4996402"/>
                  <a:ext cx="36000" cy="36000"/>
                </a:xfrm>
                <a:prstGeom prst="rect">
                  <a:avLst/>
                </a:prstGeom>
              </p:spPr>
            </p:pic>
          </mc:Fallback>
        </mc:AlternateContent>
      </p:grpSp>
      <p:grpSp>
        <p:nvGrpSpPr>
          <p:cNvPr id="12" name="Group 11">
            <a:extLst>
              <a:ext uri="{FF2B5EF4-FFF2-40B4-BE49-F238E27FC236}">
                <a16:creationId xmlns:a16="http://schemas.microsoft.com/office/drawing/2014/main" id="{07803E97-E9DB-41DD-AA2E-78866182DFE9}"/>
              </a:ext>
            </a:extLst>
          </p:cNvPr>
          <p:cNvGrpSpPr/>
          <p:nvPr/>
        </p:nvGrpSpPr>
        <p:grpSpPr>
          <a:xfrm>
            <a:off x="7847836" y="4957162"/>
            <a:ext cx="360" cy="360"/>
            <a:chOff x="6323836" y="4957162"/>
            <a:chExt cx="360" cy="360"/>
          </a:xfrm>
        </p:grpSpPr>
        <mc:AlternateContent xmlns:mc="http://schemas.openxmlformats.org/markup-compatibility/2006" xmlns:p14="http://schemas.microsoft.com/office/powerpoint/2010/main">
          <mc:Choice Requires="p14">
            <p:contentPart p14:bwMode="auto" r:id="rId9">
              <p14:nvContentPartPr>
                <p14:cNvPr id="10" name="Ink 9">
                  <a:extLst>
                    <a:ext uri="{FF2B5EF4-FFF2-40B4-BE49-F238E27FC236}">
                      <a16:creationId xmlns:a16="http://schemas.microsoft.com/office/drawing/2014/main" id="{8D9BF028-1B92-8B24-97B7-0E9AA3DD837B}"/>
                    </a:ext>
                  </a:extLst>
                </p14:cNvPr>
                <p14:cNvContentPartPr/>
                <p14:nvPr/>
              </p14:nvContentPartPr>
              <p14:xfrm>
                <a:off x="6323836" y="4957162"/>
                <a:ext cx="360" cy="360"/>
              </p14:xfrm>
            </p:contentPart>
          </mc:Choice>
          <mc:Fallback xmlns="">
            <p:pic>
              <p:nvPicPr>
                <p:cNvPr id="10" name="Ink 9">
                  <a:extLst>
                    <a:ext uri="{FF2B5EF4-FFF2-40B4-BE49-F238E27FC236}">
                      <a16:creationId xmlns:a16="http://schemas.microsoft.com/office/drawing/2014/main" id="{8D9BF028-1B92-8B24-97B7-0E9AA3DD837B}"/>
                    </a:ext>
                  </a:extLst>
                </p:cNvPr>
                <p:cNvPicPr/>
                <p:nvPr/>
              </p:nvPicPr>
              <p:blipFill>
                <a:blip r:embed="rId3"/>
                <a:stretch>
                  <a:fillRect/>
                </a:stretch>
              </p:blipFill>
              <p:spPr>
                <a:xfrm>
                  <a:off x="6305836" y="4939162"/>
                  <a:ext cx="36000" cy="3600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11" name="Ink 10">
                  <a:extLst>
                    <a:ext uri="{FF2B5EF4-FFF2-40B4-BE49-F238E27FC236}">
                      <a16:creationId xmlns:a16="http://schemas.microsoft.com/office/drawing/2014/main" id="{E0F22F9B-0237-CB8D-C7F1-55509E247E1F}"/>
                    </a:ext>
                  </a:extLst>
                </p14:cNvPr>
                <p14:cNvContentPartPr/>
                <p14:nvPr/>
              </p14:nvContentPartPr>
              <p14:xfrm>
                <a:off x="6323836" y="4957162"/>
                <a:ext cx="360" cy="360"/>
              </p14:xfrm>
            </p:contentPart>
          </mc:Choice>
          <mc:Fallback xmlns="">
            <p:pic>
              <p:nvPicPr>
                <p:cNvPr id="11" name="Ink 10">
                  <a:extLst>
                    <a:ext uri="{FF2B5EF4-FFF2-40B4-BE49-F238E27FC236}">
                      <a16:creationId xmlns:a16="http://schemas.microsoft.com/office/drawing/2014/main" id="{E0F22F9B-0237-CB8D-C7F1-55509E247E1F}"/>
                    </a:ext>
                  </a:extLst>
                </p:cNvPr>
                <p:cNvPicPr/>
                <p:nvPr/>
              </p:nvPicPr>
              <p:blipFill>
                <a:blip r:embed="rId3"/>
                <a:stretch>
                  <a:fillRect/>
                </a:stretch>
              </p:blipFill>
              <p:spPr>
                <a:xfrm>
                  <a:off x="6305836" y="4939162"/>
                  <a:ext cx="36000" cy="36000"/>
                </a:xfrm>
                <a:prstGeom prst="rect">
                  <a:avLst/>
                </a:prstGeom>
              </p:spPr>
            </p:pic>
          </mc:Fallback>
        </mc:AlternateContent>
      </p:grpSp>
    </p:spTree>
    <p:extLst>
      <p:ext uri="{BB962C8B-B14F-4D97-AF65-F5344CB8AC3E}">
        <p14:creationId xmlns:p14="http://schemas.microsoft.com/office/powerpoint/2010/main" val="36070420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70C8BA-6D9C-9072-A2AD-764C52729679}"/>
              </a:ext>
            </a:extLst>
          </p:cNvPr>
          <p:cNvSpPr>
            <a:spLocks noGrp="1"/>
          </p:cNvSpPr>
          <p:nvPr>
            <p:ph type="title"/>
          </p:nvPr>
        </p:nvSpPr>
        <p:spPr>
          <a:xfrm>
            <a:off x="609600" y="389904"/>
            <a:ext cx="10972800" cy="1139825"/>
          </a:xfrm>
        </p:spPr>
        <p:txBody>
          <a:bodyPr/>
          <a:lstStyle/>
          <a:p>
            <a:r>
              <a:rPr lang="en-US" dirty="0"/>
              <a:t>A </a:t>
            </a:r>
            <a:r>
              <a:rPr lang="en-US"/>
              <a:t>Three-Part Test</a:t>
            </a:r>
            <a:endParaRPr lang="en-US" dirty="0"/>
          </a:p>
        </p:txBody>
      </p:sp>
      <p:sp>
        <p:nvSpPr>
          <p:cNvPr id="4" name="TextBox 3">
            <a:extLst>
              <a:ext uri="{FF2B5EF4-FFF2-40B4-BE49-F238E27FC236}">
                <a16:creationId xmlns:a16="http://schemas.microsoft.com/office/drawing/2014/main" id="{CB4930F4-C005-42D0-93DB-0777DA81876F}"/>
              </a:ext>
            </a:extLst>
          </p:cNvPr>
          <p:cNvSpPr txBox="1">
            <a:spLocks noChangeArrowheads="1"/>
          </p:cNvSpPr>
          <p:nvPr/>
        </p:nvSpPr>
        <p:spPr bwMode="auto">
          <a:xfrm>
            <a:off x="1378794" y="2314558"/>
            <a:ext cx="4081465"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2400" dirty="0"/>
              <a:t>Context of transaction</a:t>
            </a:r>
          </a:p>
          <a:p>
            <a:pPr eaLnBrk="1" hangingPunct="1">
              <a:spcBef>
                <a:spcPct val="0"/>
              </a:spcBef>
              <a:buClrTx/>
              <a:buSzTx/>
              <a:buFontTx/>
              <a:buNone/>
            </a:pPr>
            <a:endParaRPr lang="en-US" altLang="en-US" sz="2400" dirty="0"/>
          </a:p>
          <a:p>
            <a:pPr eaLnBrk="1" hangingPunct="1">
              <a:spcBef>
                <a:spcPct val="0"/>
              </a:spcBef>
              <a:buClrTx/>
              <a:buSzTx/>
              <a:buFontTx/>
              <a:buNone/>
            </a:pPr>
            <a:r>
              <a:rPr lang="en-US" altLang="en-US" sz="2400" dirty="0"/>
              <a:t> Presentation of the agreement</a:t>
            </a:r>
          </a:p>
        </p:txBody>
      </p:sp>
      <p:sp>
        <p:nvSpPr>
          <p:cNvPr id="5" name="TextBox 5">
            <a:extLst>
              <a:ext uri="{FF2B5EF4-FFF2-40B4-BE49-F238E27FC236}">
                <a16:creationId xmlns:a16="http://schemas.microsoft.com/office/drawing/2014/main" id="{81C76E44-2E33-010A-0D50-55D5A0789A2D}"/>
              </a:ext>
            </a:extLst>
          </p:cNvPr>
          <p:cNvSpPr txBox="1">
            <a:spLocks noChangeArrowheads="1"/>
          </p:cNvSpPr>
          <p:nvPr/>
        </p:nvSpPr>
        <p:spPr bwMode="auto">
          <a:xfrm>
            <a:off x="1391637" y="4096003"/>
            <a:ext cx="4305299"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2400" dirty="0"/>
              <a:t>Reasonableness of the business practice</a:t>
            </a:r>
          </a:p>
        </p:txBody>
      </p:sp>
      <p:cxnSp>
        <p:nvCxnSpPr>
          <p:cNvPr id="6" name="Straight Connector 5">
            <a:extLst>
              <a:ext uri="{FF2B5EF4-FFF2-40B4-BE49-F238E27FC236}">
                <a16:creationId xmlns:a16="http://schemas.microsoft.com/office/drawing/2014/main" id="{9A0EC7FE-B807-35BF-80EF-6CDAF189E8D0}"/>
              </a:ext>
            </a:extLst>
          </p:cNvPr>
          <p:cNvCxnSpPr/>
          <p:nvPr/>
        </p:nvCxnSpPr>
        <p:spPr>
          <a:xfrm>
            <a:off x="5067300" y="2514600"/>
            <a:ext cx="20574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40450F85-45EA-6266-A237-A57DB8EBDCAA}"/>
              </a:ext>
            </a:extLst>
          </p:cNvPr>
          <p:cNvCxnSpPr/>
          <p:nvPr/>
        </p:nvCxnSpPr>
        <p:spPr>
          <a:xfrm>
            <a:off x="5067300" y="4648200"/>
            <a:ext cx="20574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21">
            <a:extLst>
              <a:ext uri="{FF2B5EF4-FFF2-40B4-BE49-F238E27FC236}">
                <a16:creationId xmlns:a16="http://schemas.microsoft.com/office/drawing/2014/main" id="{8D4563E6-CB87-0F5C-26BC-35D807E24365}"/>
              </a:ext>
            </a:extLst>
          </p:cNvPr>
          <p:cNvSpPr txBox="1">
            <a:spLocks noChangeArrowheads="1"/>
          </p:cNvSpPr>
          <p:nvPr/>
        </p:nvSpPr>
        <p:spPr bwMode="auto">
          <a:xfrm>
            <a:off x="8229600" y="3112758"/>
            <a:ext cx="2671761"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2400" dirty="0"/>
              <a:t>Reasonable</a:t>
            </a:r>
          </a:p>
          <a:p>
            <a:pPr eaLnBrk="1" hangingPunct="1">
              <a:spcBef>
                <a:spcPct val="0"/>
              </a:spcBef>
              <a:buClrTx/>
              <a:buSzTx/>
              <a:buFontTx/>
              <a:buNone/>
            </a:pPr>
            <a:r>
              <a:rPr lang="en-US" altLang="en-US" sz="2400" dirty="0"/>
              <a:t>expectations</a:t>
            </a:r>
          </a:p>
        </p:txBody>
      </p:sp>
      <p:cxnSp>
        <p:nvCxnSpPr>
          <p:cNvPr id="11" name="Straight Connector 10">
            <a:extLst>
              <a:ext uri="{FF2B5EF4-FFF2-40B4-BE49-F238E27FC236}">
                <a16:creationId xmlns:a16="http://schemas.microsoft.com/office/drawing/2014/main" id="{C8A6875E-ED27-8ED5-CD80-CA471E5F042C}"/>
              </a:ext>
            </a:extLst>
          </p:cNvPr>
          <p:cNvCxnSpPr>
            <a:cxnSpLocks/>
          </p:cNvCxnSpPr>
          <p:nvPr/>
        </p:nvCxnSpPr>
        <p:spPr>
          <a:xfrm flipH="1">
            <a:off x="7124700" y="2514600"/>
            <a:ext cx="8562" cy="2133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493D6301-CFEF-C5B6-2588-5C02355D4D4B}"/>
              </a:ext>
            </a:extLst>
          </p:cNvPr>
          <p:cNvCxnSpPr/>
          <p:nvPr/>
        </p:nvCxnSpPr>
        <p:spPr>
          <a:xfrm>
            <a:off x="7133262" y="3522898"/>
            <a:ext cx="571500" cy="10716"/>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321D7476-D81C-4E4B-37CB-684A16E02DA2}"/>
              </a:ext>
            </a:extLst>
          </p:cNvPr>
          <p:cNvCxnSpPr/>
          <p:nvPr/>
        </p:nvCxnSpPr>
        <p:spPr>
          <a:xfrm>
            <a:off x="5067300" y="3522898"/>
            <a:ext cx="20574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515629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51DB5D-401E-FEE7-2C07-A67CB8F8F034}"/>
              </a:ext>
            </a:extLst>
          </p:cNvPr>
          <p:cNvSpPr>
            <a:spLocks noGrp="1"/>
          </p:cNvSpPr>
          <p:nvPr>
            <p:ph type="title"/>
          </p:nvPr>
        </p:nvSpPr>
        <p:spPr/>
        <p:txBody>
          <a:bodyPr/>
          <a:lstStyle/>
          <a:p>
            <a:r>
              <a:rPr lang="en-US" dirty="0"/>
              <a:t>Context Of The Transaction—The Majority</a:t>
            </a:r>
          </a:p>
        </p:txBody>
      </p:sp>
      <p:sp>
        <p:nvSpPr>
          <p:cNvPr id="3" name="Content Placeholder 2">
            <a:extLst>
              <a:ext uri="{FF2B5EF4-FFF2-40B4-BE49-F238E27FC236}">
                <a16:creationId xmlns:a16="http://schemas.microsoft.com/office/drawing/2014/main" id="{59B753FF-F00A-D140-7A39-E51DC491DEF6}"/>
              </a:ext>
            </a:extLst>
          </p:cNvPr>
          <p:cNvSpPr>
            <a:spLocks noGrp="1"/>
          </p:cNvSpPr>
          <p:nvPr>
            <p:ph idx="1"/>
          </p:nvPr>
        </p:nvSpPr>
        <p:spPr>
          <a:xfrm>
            <a:off x="609600" y="1066800"/>
            <a:ext cx="10668000" cy="5410200"/>
          </a:xfrm>
        </p:spPr>
        <p:txBody>
          <a:bodyPr/>
          <a:lstStyle/>
          <a:p>
            <a:r>
              <a:rPr lang="en-US" sz="2400" b="1" dirty="0"/>
              <a:t>The majority</a:t>
            </a:r>
            <a:r>
              <a:rPr lang="en-US" sz="2400" dirty="0"/>
              <a:t>: “</a:t>
            </a:r>
            <a:r>
              <a:rPr lang="en-US" sz="2400" dirty="0">
                <a:solidFill>
                  <a:srgbClr val="000000"/>
                </a:solidFill>
                <a:ea typeface="Times New Roman" panose="02020603050405020304" pitchFamily="18" charset="0"/>
                <a:cs typeface="Times New Roman" panose="02020603050405020304" pitchFamily="18" charset="0"/>
              </a:rPr>
              <a:t>The coupon was presumptively intended as between the parties to serve the special purpose of affording a means of identifying the parcel left by the bailor. In the mind of the bailor the little piece of cardboard, which was undoubtedly hurriedly handed to him, and which he doubtless as hurriedly slipped into his pocket, without any reasonable opportunity to read it, and hastened away without any suggestion having been made upon the part of the parcel room clerk as to the statements in fine print thereon, did not arise to the dignity of a contract.”</a:t>
            </a:r>
          </a:p>
          <a:p>
            <a:r>
              <a:rPr lang="en-US" sz="2400" dirty="0">
                <a:solidFill>
                  <a:srgbClr val="000000"/>
                </a:solidFill>
                <a:ea typeface="Times New Roman" panose="02020603050405020304" pitchFamily="18" charset="0"/>
                <a:cs typeface="Times New Roman" panose="02020603050405020304" pitchFamily="18" charset="0"/>
              </a:rPr>
              <a:t>A reasonable consumer will think, </a:t>
            </a:r>
          </a:p>
          <a:p>
            <a:pPr lvl="1"/>
            <a:r>
              <a:rPr lang="en-US" sz="2800" dirty="0">
                <a:solidFill>
                  <a:srgbClr val="000000"/>
                </a:solidFill>
                <a:ea typeface="Times New Roman" panose="02020603050405020304" pitchFamily="18" charset="0"/>
                <a:cs typeface="Times New Roman" panose="02020603050405020304" pitchFamily="18" charset="0"/>
              </a:rPr>
              <a:t>“The coupon is my means of identifying my package when I return,” and would </a:t>
            </a:r>
            <a:r>
              <a:rPr lang="en-US" sz="2800" b="1" dirty="0">
                <a:solidFill>
                  <a:srgbClr val="000000"/>
                </a:solidFill>
                <a:ea typeface="Times New Roman" panose="02020603050405020304" pitchFamily="18" charset="0"/>
                <a:cs typeface="Times New Roman" panose="02020603050405020304" pitchFamily="18" charset="0"/>
              </a:rPr>
              <a:t>not</a:t>
            </a:r>
            <a:r>
              <a:rPr lang="en-US" sz="2800" dirty="0">
                <a:solidFill>
                  <a:srgbClr val="000000"/>
                </a:solidFill>
                <a:ea typeface="Times New Roman" panose="02020603050405020304" pitchFamily="18" charset="0"/>
                <a:cs typeface="Times New Roman" panose="02020603050405020304" pitchFamily="18" charset="0"/>
              </a:rPr>
              <a:t> think, “This contains contractual terms.”</a:t>
            </a:r>
          </a:p>
          <a:p>
            <a:endParaRPr lang="en-US" dirty="0"/>
          </a:p>
        </p:txBody>
      </p:sp>
    </p:spTree>
    <p:extLst>
      <p:ext uri="{BB962C8B-B14F-4D97-AF65-F5344CB8AC3E}">
        <p14:creationId xmlns:p14="http://schemas.microsoft.com/office/powerpoint/2010/main" val="27179262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51DB5D-401E-FEE7-2C07-A67CB8F8F034}"/>
              </a:ext>
            </a:extLst>
          </p:cNvPr>
          <p:cNvSpPr>
            <a:spLocks noGrp="1"/>
          </p:cNvSpPr>
          <p:nvPr>
            <p:ph type="title"/>
          </p:nvPr>
        </p:nvSpPr>
        <p:spPr/>
        <p:txBody>
          <a:bodyPr/>
          <a:lstStyle/>
          <a:p>
            <a:r>
              <a:rPr lang="en-US" dirty="0"/>
              <a:t>Context Of The Transaction—The Dissent</a:t>
            </a:r>
          </a:p>
        </p:txBody>
      </p:sp>
      <p:sp>
        <p:nvSpPr>
          <p:cNvPr id="3" name="Content Placeholder 2">
            <a:extLst>
              <a:ext uri="{FF2B5EF4-FFF2-40B4-BE49-F238E27FC236}">
                <a16:creationId xmlns:a16="http://schemas.microsoft.com/office/drawing/2014/main" id="{59B753FF-F00A-D140-7A39-E51DC491DEF6}"/>
              </a:ext>
            </a:extLst>
          </p:cNvPr>
          <p:cNvSpPr>
            <a:spLocks noGrp="1"/>
          </p:cNvSpPr>
          <p:nvPr>
            <p:ph idx="1"/>
          </p:nvPr>
        </p:nvSpPr>
        <p:spPr>
          <a:xfrm>
            <a:off x="609600" y="1371600"/>
            <a:ext cx="10668000" cy="5105400"/>
          </a:xfrm>
        </p:spPr>
        <p:txBody>
          <a:bodyPr/>
          <a:lstStyle/>
          <a:p>
            <a:r>
              <a:rPr lang="en-US" sz="2800" b="1" dirty="0">
                <a:solidFill>
                  <a:srgbClr val="000000"/>
                </a:solidFill>
                <a:ea typeface="Times New Roman" panose="02020603050405020304" pitchFamily="18" charset="0"/>
                <a:cs typeface="Times New Roman" panose="02020603050405020304" pitchFamily="18" charset="0"/>
              </a:rPr>
              <a:t>The dissent</a:t>
            </a:r>
            <a:r>
              <a:rPr lang="en-US" sz="2800" dirty="0">
                <a:solidFill>
                  <a:srgbClr val="000000"/>
                </a:solidFill>
                <a:ea typeface="Times New Roman" panose="02020603050405020304" pitchFamily="18" charset="0"/>
                <a:cs typeface="Times New Roman" panose="02020603050405020304" pitchFamily="18" charset="0"/>
              </a:rPr>
              <a:t>: It is “not unreasonable to hold that one depositing a package temporarily for such consideration [10 cents] should reasonably expect there would be some limitation on the value that could be claimed for articles so deposited.”</a:t>
            </a:r>
          </a:p>
          <a:p>
            <a:r>
              <a:rPr lang="en-US" sz="2800" dirty="0">
                <a:solidFill>
                  <a:srgbClr val="000000"/>
                </a:solidFill>
                <a:ea typeface="Times New Roman" panose="02020603050405020304" pitchFamily="18" charset="0"/>
                <a:cs typeface="Times New Roman" panose="02020603050405020304" pitchFamily="18" charset="0"/>
              </a:rPr>
              <a:t>The price is in effect a notice of a limitation on liability for </a:t>
            </a:r>
            <a:r>
              <a:rPr lang="en-US" sz="2800" dirty="0" err="1">
                <a:solidFill>
                  <a:srgbClr val="000000"/>
                </a:solidFill>
                <a:ea typeface="Times New Roman" panose="02020603050405020304" pitchFamily="18" charset="0"/>
                <a:cs typeface="Times New Roman" panose="02020603050405020304" pitchFamily="18" charset="0"/>
              </a:rPr>
              <a:t>losse</a:t>
            </a:r>
            <a:r>
              <a:rPr lang="en-US" sz="2800" dirty="0">
                <a:solidFill>
                  <a:srgbClr val="000000"/>
                </a:solidFill>
                <a:ea typeface="Times New Roman" panose="02020603050405020304" pitchFamily="18" charset="0"/>
                <a:cs typeface="Times New Roman" panose="02020603050405020304" pitchFamily="18" charset="0"/>
              </a:rPr>
              <a:t>.</a:t>
            </a:r>
          </a:p>
          <a:p>
            <a:r>
              <a:rPr lang="en-US" dirty="0"/>
              <a:t>A reasonable customer would think, </a:t>
            </a:r>
          </a:p>
          <a:p>
            <a:pPr lvl="1"/>
            <a:r>
              <a:rPr lang="en-US" dirty="0"/>
              <a:t>“For 10 cents, they can’t be agreeing to be liable for much.” </a:t>
            </a:r>
          </a:p>
        </p:txBody>
      </p:sp>
    </p:spTree>
    <p:extLst>
      <p:ext uri="{BB962C8B-B14F-4D97-AF65-F5344CB8AC3E}">
        <p14:creationId xmlns:p14="http://schemas.microsoft.com/office/powerpoint/2010/main" val="2843013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B0A70D-823F-AAB3-3AA8-0B605231E327}"/>
              </a:ext>
            </a:extLst>
          </p:cNvPr>
          <p:cNvSpPr>
            <a:spLocks noGrp="1"/>
          </p:cNvSpPr>
          <p:nvPr>
            <p:ph type="title"/>
          </p:nvPr>
        </p:nvSpPr>
        <p:spPr/>
        <p:txBody>
          <a:bodyPr/>
          <a:lstStyle/>
          <a:p>
            <a:r>
              <a:rPr lang="en-US" dirty="0"/>
              <a:t>The Presentation—The Majority</a:t>
            </a:r>
          </a:p>
        </p:txBody>
      </p:sp>
      <p:sp>
        <p:nvSpPr>
          <p:cNvPr id="3" name="Content Placeholder 2">
            <a:extLst>
              <a:ext uri="{FF2B5EF4-FFF2-40B4-BE49-F238E27FC236}">
                <a16:creationId xmlns:a16="http://schemas.microsoft.com/office/drawing/2014/main" id="{BA16871E-E48A-C85B-46AC-2204BA8CF1F8}"/>
              </a:ext>
            </a:extLst>
          </p:cNvPr>
          <p:cNvSpPr>
            <a:spLocks noGrp="1"/>
          </p:cNvSpPr>
          <p:nvPr>
            <p:ph idx="1"/>
          </p:nvPr>
        </p:nvSpPr>
        <p:spPr>
          <a:xfrm>
            <a:off x="573640" y="1219200"/>
            <a:ext cx="10972800" cy="4530725"/>
          </a:xfrm>
        </p:spPr>
        <p:txBody>
          <a:bodyPr/>
          <a:lstStyle/>
          <a:p>
            <a:r>
              <a:rPr lang="en-US" sz="2800" dirty="0">
                <a:solidFill>
                  <a:srgbClr val="000000"/>
                </a:solidFill>
                <a:ea typeface="Times New Roman" panose="02020603050405020304" pitchFamily="18" charset="0"/>
                <a:cs typeface="Times New Roman" panose="02020603050405020304" pitchFamily="18" charset="0"/>
              </a:rPr>
              <a:t>The majority thinks nothing in the context called Klar’s attention to the limitation of liability, so it thinks a sign is needed. </a:t>
            </a:r>
            <a:endParaRPr lang="en-US" sz="2800" b="1" dirty="0"/>
          </a:p>
          <a:p>
            <a:r>
              <a:rPr lang="en-US" sz="2800" b="1" dirty="0"/>
              <a:t>The majority</a:t>
            </a:r>
            <a:r>
              <a:rPr lang="en-US" sz="2800" dirty="0"/>
              <a:t>: </a:t>
            </a:r>
            <a:r>
              <a:rPr lang="en-US" sz="2800" dirty="0">
                <a:solidFill>
                  <a:srgbClr val="000000"/>
                </a:solidFill>
                <a:cs typeface="Times New Roman" panose="02020603050405020304" pitchFamily="18" charset="0"/>
              </a:rPr>
              <a:t>“</a:t>
            </a:r>
            <a:r>
              <a:rPr lang="en-US" sz="2800" dirty="0">
                <a:solidFill>
                  <a:srgbClr val="000000"/>
                </a:solidFill>
                <a:ea typeface="Times New Roman" panose="02020603050405020304" pitchFamily="18" charset="0"/>
                <a:cs typeface="Times New Roman" panose="02020603050405020304" pitchFamily="18" charset="0"/>
              </a:rPr>
              <a:t>there were no conspicuous signs or large placards . . .  .  calling attention to the limitation of liability, nor is there evidence that plaintiffs had any other form of notice which embraced the terms of a special contract . . . In the absence of any of these items of proof, it cannot be said that a mere acceptance of the parcel check by the bailor with the printed matter thereon, as a matter of law, sufficiently brought to plaintiffs' attention the limitation of liability.”</a:t>
            </a:r>
          </a:p>
          <a:p>
            <a:endParaRPr lang="en-US" sz="2800" dirty="0">
              <a:solidFill>
                <a:srgbClr val="000000"/>
              </a:solidFill>
              <a:ea typeface="Times New Roman" panose="02020603050405020304" pitchFamily="18" charset="0"/>
              <a:cs typeface="Times New Roman" panose="02020603050405020304" pitchFamily="18" charset="0"/>
            </a:endParaRPr>
          </a:p>
          <a:p>
            <a:pPr marL="0" indent="0">
              <a:buNone/>
            </a:pPr>
            <a:endParaRPr lang="en-US" sz="2200" dirty="0">
              <a:solidFill>
                <a:srgbClr val="000000"/>
              </a:solidFill>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6683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B0A70D-823F-AAB3-3AA8-0B605231E327}"/>
              </a:ext>
            </a:extLst>
          </p:cNvPr>
          <p:cNvSpPr>
            <a:spLocks noGrp="1"/>
          </p:cNvSpPr>
          <p:nvPr>
            <p:ph type="title"/>
          </p:nvPr>
        </p:nvSpPr>
        <p:spPr/>
        <p:txBody>
          <a:bodyPr/>
          <a:lstStyle/>
          <a:p>
            <a:r>
              <a:rPr lang="en-US" dirty="0"/>
              <a:t>Presentation—The Dissent</a:t>
            </a:r>
          </a:p>
        </p:txBody>
      </p:sp>
      <p:sp>
        <p:nvSpPr>
          <p:cNvPr id="3" name="Content Placeholder 2">
            <a:extLst>
              <a:ext uri="{FF2B5EF4-FFF2-40B4-BE49-F238E27FC236}">
                <a16:creationId xmlns:a16="http://schemas.microsoft.com/office/drawing/2014/main" id="{BA16871E-E48A-C85B-46AC-2204BA8CF1F8}"/>
              </a:ext>
            </a:extLst>
          </p:cNvPr>
          <p:cNvSpPr>
            <a:spLocks noGrp="1"/>
          </p:cNvSpPr>
          <p:nvPr>
            <p:ph idx="1"/>
          </p:nvPr>
        </p:nvSpPr>
        <p:spPr/>
        <p:txBody>
          <a:bodyPr/>
          <a:lstStyle/>
          <a:p>
            <a:r>
              <a:rPr lang="en-US" sz="2800" dirty="0">
                <a:solidFill>
                  <a:srgbClr val="000000"/>
                </a:solidFill>
                <a:cs typeface="Times New Roman" panose="02020603050405020304" pitchFamily="18" charset="0"/>
              </a:rPr>
              <a:t>The dissent thinks there was a sign: on the ticket.</a:t>
            </a:r>
          </a:p>
          <a:p>
            <a:r>
              <a:rPr lang="en-US" sz="2800" b="1" dirty="0">
                <a:solidFill>
                  <a:srgbClr val="000000"/>
                </a:solidFill>
                <a:cs typeface="Times New Roman" panose="02020603050405020304" pitchFamily="18" charset="0"/>
              </a:rPr>
              <a:t>The dissent</a:t>
            </a:r>
            <a:r>
              <a:rPr lang="en-US" sz="2800" dirty="0">
                <a:solidFill>
                  <a:srgbClr val="000000"/>
                </a:solidFill>
                <a:cs typeface="Times New Roman" panose="02020603050405020304" pitchFamily="18" charset="0"/>
              </a:rPr>
              <a:t>: “</a:t>
            </a:r>
            <a:r>
              <a:rPr lang="en-US" sz="2800" dirty="0">
                <a:solidFill>
                  <a:srgbClr val="000000"/>
                </a:solidFill>
                <a:ea typeface="Times New Roman" panose="02020603050405020304" pitchFamily="18" charset="0"/>
                <a:cs typeface="Times New Roman" panose="02020603050405020304" pitchFamily="18" charset="0"/>
              </a:rPr>
              <a:t>The parcel check that Ellis received had conspicuously printed the word ‘Contract’ on the face thereof near the top in bold face type, clearly legible in red ink. The word ‘Contract’ in black ink was repeated twice in the express limitation of liability to $25 printed immediately below on the face of the card.”</a:t>
            </a:r>
          </a:p>
          <a:p>
            <a:r>
              <a:rPr lang="en-US" sz="2800" dirty="0">
                <a:solidFill>
                  <a:srgbClr val="000000"/>
                </a:solidFill>
                <a:ea typeface="Times New Roman" panose="02020603050405020304" pitchFamily="18" charset="0"/>
                <a:cs typeface="Times New Roman" panose="02020603050405020304" pitchFamily="18" charset="0"/>
              </a:rPr>
              <a:t>The majority has an answer, however: people do not read—or even look closely—at the ticket. </a:t>
            </a:r>
          </a:p>
          <a:p>
            <a:endParaRPr lang="en-US" sz="2800" dirty="0"/>
          </a:p>
        </p:txBody>
      </p:sp>
    </p:spTree>
    <p:extLst>
      <p:ext uri="{BB962C8B-B14F-4D97-AF65-F5344CB8AC3E}">
        <p14:creationId xmlns:p14="http://schemas.microsoft.com/office/powerpoint/2010/main" val="23687747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2BD3A3-C8D6-7449-F048-7871E015B8BF}"/>
              </a:ext>
            </a:extLst>
          </p:cNvPr>
          <p:cNvSpPr>
            <a:spLocks noGrp="1"/>
          </p:cNvSpPr>
          <p:nvPr>
            <p:ph type="title"/>
          </p:nvPr>
        </p:nvSpPr>
        <p:spPr/>
        <p:txBody>
          <a:bodyPr/>
          <a:lstStyle/>
          <a:p>
            <a:r>
              <a:rPr lang="en-US" sz="4000" dirty="0"/>
              <a:t>Reasonableness of the Business Practice</a:t>
            </a:r>
            <a:endParaRPr lang="en-US" dirty="0"/>
          </a:p>
        </p:txBody>
      </p:sp>
      <p:sp>
        <p:nvSpPr>
          <p:cNvPr id="3" name="Content Placeholder 2">
            <a:extLst>
              <a:ext uri="{FF2B5EF4-FFF2-40B4-BE49-F238E27FC236}">
                <a16:creationId xmlns:a16="http://schemas.microsoft.com/office/drawing/2014/main" id="{C459AFF5-7214-EA9B-9054-2B14DC33533E}"/>
              </a:ext>
            </a:extLst>
          </p:cNvPr>
          <p:cNvSpPr>
            <a:spLocks noGrp="1"/>
          </p:cNvSpPr>
          <p:nvPr>
            <p:ph idx="1"/>
          </p:nvPr>
        </p:nvSpPr>
        <p:spPr/>
        <p:txBody>
          <a:bodyPr/>
          <a:lstStyle/>
          <a:p>
            <a:r>
              <a:rPr lang="en-US" b="1" dirty="0"/>
              <a:t>The dissent</a:t>
            </a:r>
            <a:r>
              <a:rPr lang="en-US" dirty="0"/>
              <a:t>: “If made liable without limitation in spite of terms so printed on the check, the owners of parcel check rooms and others in similar relations would be at the mercy of the unscrupulous, and might be called upon to answer for hundreds of thousands of dollars on any of the many small packages deposited for the low charge of ten cents. Under such rule, rates for checking service and other similar services to the public generally would in all likelihood be substantially increased.”</a:t>
            </a:r>
          </a:p>
        </p:txBody>
      </p:sp>
    </p:spTree>
    <p:extLst>
      <p:ext uri="{BB962C8B-B14F-4D97-AF65-F5344CB8AC3E}">
        <p14:creationId xmlns:p14="http://schemas.microsoft.com/office/powerpoint/2010/main" val="20941022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C265F-142F-19CF-9ADA-382F76764547}"/>
              </a:ext>
            </a:extLst>
          </p:cNvPr>
          <p:cNvSpPr>
            <a:spLocks noGrp="1"/>
          </p:cNvSpPr>
          <p:nvPr>
            <p:ph type="title"/>
          </p:nvPr>
        </p:nvSpPr>
        <p:spPr/>
        <p:txBody>
          <a:bodyPr/>
          <a:lstStyle/>
          <a:p>
            <a:r>
              <a:rPr lang="en-US" dirty="0"/>
              <a:t>Features of </a:t>
            </a:r>
            <a:r>
              <a:rPr lang="en-US" i="1" dirty="0"/>
              <a:t>Klar  </a:t>
            </a:r>
            <a:r>
              <a:rPr lang="en-US" dirty="0"/>
              <a:t>(Majority View)</a:t>
            </a:r>
          </a:p>
        </p:txBody>
      </p:sp>
      <p:sp>
        <p:nvSpPr>
          <p:cNvPr id="3" name="Content Placeholder 2">
            <a:extLst>
              <a:ext uri="{FF2B5EF4-FFF2-40B4-BE49-F238E27FC236}">
                <a16:creationId xmlns:a16="http://schemas.microsoft.com/office/drawing/2014/main" id="{A2507B26-D4A2-37B1-226D-E9F53F84579E}"/>
              </a:ext>
            </a:extLst>
          </p:cNvPr>
          <p:cNvSpPr>
            <a:spLocks noGrp="1"/>
          </p:cNvSpPr>
          <p:nvPr>
            <p:ph idx="1"/>
          </p:nvPr>
        </p:nvSpPr>
        <p:spPr/>
        <p:txBody>
          <a:bodyPr/>
          <a:lstStyle/>
          <a:p>
            <a:r>
              <a:rPr lang="en-US" i="1" dirty="0"/>
              <a:t>No notice</a:t>
            </a:r>
            <a:r>
              <a:rPr lang="en-US" dirty="0"/>
              <a:t>: No adequate indication of the damage limitation term.</a:t>
            </a:r>
          </a:p>
          <a:p>
            <a:r>
              <a:rPr lang="en-US" i="1" dirty="0"/>
              <a:t>Reasonable business practice</a:t>
            </a:r>
            <a:r>
              <a:rPr lang="en-US" dirty="0"/>
              <a:t>: Yes.</a:t>
            </a:r>
          </a:p>
          <a:p>
            <a:r>
              <a:rPr lang="en-US" i="1" dirty="0"/>
              <a:t>A key term</a:t>
            </a:r>
            <a:r>
              <a:rPr lang="en-US" dirty="0"/>
              <a:t>: The damage limitation is a key fact relevant to the decision about whether to check a very valuable item.</a:t>
            </a:r>
          </a:p>
          <a:p>
            <a:r>
              <a:rPr lang="en-US" i="1" dirty="0"/>
              <a:t>Context requiring notice of a key term</a:t>
            </a:r>
            <a:r>
              <a:rPr lang="en-US" dirty="0"/>
              <a:t>: The context is one in which the consumer will typically not be aware of the damage limitation.  </a:t>
            </a:r>
          </a:p>
          <a:p>
            <a:endParaRPr lang="en-US" dirty="0"/>
          </a:p>
          <a:p>
            <a:endParaRPr lang="en-US" dirty="0"/>
          </a:p>
        </p:txBody>
      </p:sp>
    </p:spTree>
    <p:extLst>
      <p:ext uri="{BB962C8B-B14F-4D97-AF65-F5344CB8AC3E}">
        <p14:creationId xmlns:p14="http://schemas.microsoft.com/office/powerpoint/2010/main" val="31532631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2AF45789-31A1-4D11-A52E-B9090732DDAC}"/>
              </a:ext>
            </a:extLst>
          </p:cNvPr>
          <p:cNvSpPr>
            <a:spLocks noGrp="1" noChangeArrowheads="1"/>
          </p:cNvSpPr>
          <p:nvPr>
            <p:ph type="title"/>
          </p:nvPr>
        </p:nvSpPr>
        <p:spPr/>
        <p:txBody>
          <a:bodyPr/>
          <a:lstStyle/>
          <a:p>
            <a:r>
              <a:rPr lang="en-US" altLang="en-US" dirty="0">
                <a:ea typeface="ＭＳ Ｐゴシック" panose="020B0600070205080204" pitchFamily="34" charset="-128"/>
              </a:rPr>
              <a:t>Offer and Acceptance </a:t>
            </a:r>
          </a:p>
        </p:txBody>
      </p:sp>
      <p:sp>
        <p:nvSpPr>
          <p:cNvPr id="6147" name="Content Placeholder 2">
            <a:extLst>
              <a:ext uri="{FF2B5EF4-FFF2-40B4-BE49-F238E27FC236}">
                <a16:creationId xmlns:a16="http://schemas.microsoft.com/office/drawing/2014/main" id="{75F4660E-1D3F-4DD2-998C-AE5D339A41A1}"/>
              </a:ext>
            </a:extLst>
          </p:cNvPr>
          <p:cNvSpPr>
            <a:spLocks noGrp="1" noChangeArrowheads="1"/>
          </p:cNvSpPr>
          <p:nvPr>
            <p:ph idx="1"/>
          </p:nvPr>
        </p:nvSpPr>
        <p:spPr>
          <a:xfrm>
            <a:off x="609600" y="1417638"/>
            <a:ext cx="10972800" cy="5187429"/>
          </a:xfrm>
        </p:spPr>
        <p:txBody>
          <a:bodyPr/>
          <a:lstStyle/>
          <a:p>
            <a:r>
              <a:rPr lang="en-US" altLang="en-US" sz="3200" dirty="0">
                <a:ea typeface="ＭＳ Ｐゴシック" panose="020B0600070205080204" pitchFamily="34" charset="-128"/>
              </a:rPr>
              <a:t>An offer is </a:t>
            </a:r>
          </a:p>
          <a:p>
            <a:pPr lvl="1"/>
            <a:r>
              <a:rPr lang="en-US" altLang="en-US" sz="3200" dirty="0">
                <a:ea typeface="ＭＳ Ｐゴシック" panose="020B0600070205080204" pitchFamily="34" charset="-128"/>
              </a:rPr>
              <a:t>(1)</a:t>
            </a:r>
            <a:r>
              <a:rPr lang="en-US" altLang="en-US" sz="3200" b="1" dirty="0">
                <a:ea typeface="ＭＳ Ｐゴシック" panose="020B0600070205080204" pitchFamily="34" charset="-128"/>
              </a:rPr>
              <a:t>  </a:t>
            </a:r>
            <a:r>
              <a:rPr lang="en-US" altLang="en-US" sz="3200" dirty="0">
                <a:ea typeface="ＭＳ Ｐゴシック" panose="020B0600070205080204" pitchFamily="34" charset="-128"/>
              </a:rPr>
              <a:t>manifestation by the offeror of a willingness to enter a bargain </a:t>
            </a:r>
          </a:p>
          <a:p>
            <a:pPr lvl="1"/>
            <a:r>
              <a:rPr lang="en-US" altLang="en-US" sz="3200" dirty="0">
                <a:ea typeface="ＭＳ Ｐゴシック" panose="020B0600070205080204" pitchFamily="34" charset="-128"/>
              </a:rPr>
              <a:t>(2) so made as to justify the offeree in thinking his or her assent will conclude the bargain. </a:t>
            </a:r>
          </a:p>
          <a:p>
            <a:r>
              <a:rPr lang="en-US" altLang="en-US" sz="3200" dirty="0">
                <a:ea typeface="ＭＳ Ｐゴシック" panose="020B0600070205080204" pitchFamily="34" charset="-128"/>
              </a:rPr>
              <a:t>An acceptance is </a:t>
            </a:r>
          </a:p>
          <a:p>
            <a:pPr lvl="1"/>
            <a:r>
              <a:rPr lang="en-US" altLang="en-US" sz="3200" dirty="0">
                <a:ea typeface="ＭＳ Ｐゴシック" panose="020B0600070205080204" pitchFamily="34" charset="-128"/>
              </a:rPr>
              <a:t>a manifestation of a willingness to enter the bargain proposed by the offer (in a way invited or required by the offer).</a:t>
            </a:r>
          </a:p>
          <a:p>
            <a:endParaRPr lang="en-US" altLang="en-US" dirty="0">
              <a:ea typeface="ＭＳ Ｐゴシック" panose="020B0600070205080204" pitchFamily="34" charset="-128"/>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a:extLst>
              <a:ext uri="{FF2B5EF4-FFF2-40B4-BE49-F238E27FC236}">
                <a16:creationId xmlns:a16="http://schemas.microsoft.com/office/drawing/2014/main" id="{E1C46D90-B6EE-40D5-1479-893D3825CA66}"/>
              </a:ext>
            </a:extLst>
          </p:cNvPr>
          <p:cNvSpPr>
            <a:spLocks noGrp="1" noChangeArrowheads="1"/>
          </p:cNvSpPr>
          <p:nvPr>
            <p:ph type="title"/>
          </p:nvPr>
        </p:nvSpPr>
        <p:spPr>
          <a:xfrm>
            <a:off x="609600" y="147638"/>
            <a:ext cx="10972800" cy="1139825"/>
          </a:xfrm>
        </p:spPr>
        <p:txBody>
          <a:bodyPr/>
          <a:lstStyle/>
          <a:p>
            <a:r>
              <a:rPr lang="en-US" altLang="en-US" dirty="0">
                <a:ea typeface="ＭＳ Ｐゴシック" panose="020B0600070205080204" pitchFamily="34" charset="-128"/>
              </a:rPr>
              <a:t>Two Situations</a:t>
            </a:r>
          </a:p>
        </p:txBody>
      </p:sp>
      <p:sp>
        <p:nvSpPr>
          <p:cNvPr id="35843" name="TextBox 3">
            <a:extLst>
              <a:ext uri="{FF2B5EF4-FFF2-40B4-BE49-F238E27FC236}">
                <a16:creationId xmlns:a16="http://schemas.microsoft.com/office/drawing/2014/main" id="{5739348B-3C87-C386-78CB-B7E8119E2F87}"/>
              </a:ext>
            </a:extLst>
          </p:cNvPr>
          <p:cNvSpPr txBox="1">
            <a:spLocks noChangeArrowheads="1"/>
          </p:cNvSpPr>
          <p:nvPr/>
        </p:nvSpPr>
        <p:spPr bwMode="auto">
          <a:xfrm>
            <a:off x="1404992" y="1776770"/>
            <a:ext cx="3124197"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dirty="0"/>
              <a:t>There was actual notice of the terms</a:t>
            </a:r>
          </a:p>
        </p:txBody>
      </p:sp>
      <p:sp>
        <p:nvSpPr>
          <p:cNvPr id="35844" name="TextBox 4">
            <a:extLst>
              <a:ext uri="{FF2B5EF4-FFF2-40B4-BE49-F238E27FC236}">
                <a16:creationId xmlns:a16="http://schemas.microsoft.com/office/drawing/2014/main" id="{FAFE2438-931C-202D-C6F9-2EB9951A0FA5}"/>
              </a:ext>
            </a:extLst>
          </p:cNvPr>
          <p:cNvSpPr txBox="1">
            <a:spLocks noChangeArrowheads="1"/>
          </p:cNvSpPr>
          <p:nvPr/>
        </p:nvSpPr>
        <p:spPr bwMode="auto">
          <a:xfrm>
            <a:off x="7391399" y="1814513"/>
            <a:ext cx="3352799"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dirty="0"/>
              <a:t>There was no actual notice of the terms</a:t>
            </a:r>
          </a:p>
        </p:txBody>
      </p:sp>
      <p:cxnSp>
        <p:nvCxnSpPr>
          <p:cNvPr id="7" name="Straight Arrow Connector 6">
            <a:extLst>
              <a:ext uri="{FF2B5EF4-FFF2-40B4-BE49-F238E27FC236}">
                <a16:creationId xmlns:a16="http://schemas.microsoft.com/office/drawing/2014/main" id="{6AE3BD83-885D-7766-C4CE-1C7027F10ACB}"/>
              </a:ext>
            </a:extLst>
          </p:cNvPr>
          <p:cNvCxnSpPr>
            <a:cxnSpLocks/>
          </p:cNvCxnSpPr>
          <p:nvPr/>
        </p:nvCxnSpPr>
        <p:spPr>
          <a:xfrm flipH="1">
            <a:off x="2743200" y="1254125"/>
            <a:ext cx="2514600" cy="493713"/>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ECE88689-FEBC-F8E3-DC36-0753B3F363F7}"/>
              </a:ext>
            </a:extLst>
          </p:cNvPr>
          <p:cNvCxnSpPr>
            <a:cxnSpLocks/>
          </p:cNvCxnSpPr>
          <p:nvPr/>
        </p:nvCxnSpPr>
        <p:spPr>
          <a:xfrm>
            <a:off x="5257800" y="1219200"/>
            <a:ext cx="3124200" cy="528638"/>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 name="TextBox 13">
            <a:extLst>
              <a:ext uri="{FF2B5EF4-FFF2-40B4-BE49-F238E27FC236}">
                <a16:creationId xmlns:a16="http://schemas.microsoft.com/office/drawing/2014/main" id="{7A6585DC-7F9A-F0A9-1B31-7FBCC91074C9}"/>
              </a:ext>
            </a:extLst>
          </p:cNvPr>
          <p:cNvSpPr txBox="1">
            <a:spLocks noChangeArrowheads="1"/>
          </p:cNvSpPr>
          <p:nvPr/>
        </p:nvSpPr>
        <p:spPr bwMode="auto">
          <a:xfrm>
            <a:off x="1524000" y="3387097"/>
            <a:ext cx="1904998"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dirty="0"/>
              <a:t>The bully</a:t>
            </a:r>
          </a:p>
          <a:p>
            <a:r>
              <a:rPr lang="en-US" altLang="en-US" dirty="0"/>
              <a:t>Lefkowitz</a:t>
            </a:r>
          </a:p>
          <a:p>
            <a:r>
              <a:rPr lang="en-US" altLang="en-US" dirty="0"/>
              <a:t>Capital One</a:t>
            </a:r>
          </a:p>
        </p:txBody>
      </p:sp>
      <p:cxnSp>
        <p:nvCxnSpPr>
          <p:cNvPr id="3" name="Straight Arrow Connector 2">
            <a:extLst>
              <a:ext uri="{FF2B5EF4-FFF2-40B4-BE49-F238E27FC236}">
                <a16:creationId xmlns:a16="http://schemas.microsoft.com/office/drawing/2014/main" id="{73D49BC9-54EA-0D72-9BD5-2E11E232D354}"/>
              </a:ext>
            </a:extLst>
          </p:cNvPr>
          <p:cNvCxnSpPr>
            <a:cxnSpLocks/>
          </p:cNvCxnSpPr>
          <p:nvPr/>
        </p:nvCxnSpPr>
        <p:spPr>
          <a:xfrm>
            <a:off x="2209800" y="2532063"/>
            <a:ext cx="0" cy="796925"/>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5" name="TextBox 13">
            <a:extLst>
              <a:ext uri="{FF2B5EF4-FFF2-40B4-BE49-F238E27FC236}">
                <a16:creationId xmlns:a16="http://schemas.microsoft.com/office/drawing/2014/main" id="{4DCBE80B-E2C1-9648-4098-60E534AF0D1C}"/>
              </a:ext>
            </a:extLst>
          </p:cNvPr>
          <p:cNvSpPr txBox="1">
            <a:spLocks noChangeArrowheads="1"/>
          </p:cNvSpPr>
          <p:nvPr/>
        </p:nvSpPr>
        <p:spPr bwMode="auto">
          <a:xfrm>
            <a:off x="10134600" y="4469743"/>
            <a:ext cx="167639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dirty="0"/>
              <a:t>Klar</a:t>
            </a:r>
          </a:p>
        </p:txBody>
      </p:sp>
      <p:cxnSp>
        <p:nvCxnSpPr>
          <p:cNvPr id="6" name="Straight Arrow Connector 5">
            <a:extLst>
              <a:ext uri="{FF2B5EF4-FFF2-40B4-BE49-F238E27FC236}">
                <a16:creationId xmlns:a16="http://schemas.microsoft.com/office/drawing/2014/main" id="{2D428221-2714-5CD2-F96E-FC4F85D6B1BC}"/>
              </a:ext>
            </a:extLst>
          </p:cNvPr>
          <p:cNvCxnSpPr>
            <a:cxnSpLocks/>
          </p:cNvCxnSpPr>
          <p:nvPr/>
        </p:nvCxnSpPr>
        <p:spPr>
          <a:xfrm>
            <a:off x="8686800" y="2473954"/>
            <a:ext cx="1219203" cy="802646"/>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0" name="TextBox 13">
            <a:extLst>
              <a:ext uri="{FF2B5EF4-FFF2-40B4-BE49-F238E27FC236}">
                <a16:creationId xmlns:a16="http://schemas.microsoft.com/office/drawing/2014/main" id="{02C1E0F3-6E82-D1A7-6769-FB5CD6EE7349}"/>
              </a:ext>
            </a:extLst>
          </p:cNvPr>
          <p:cNvSpPr txBox="1">
            <a:spLocks noChangeArrowheads="1"/>
          </p:cNvSpPr>
          <p:nvPr/>
        </p:nvSpPr>
        <p:spPr bwMode="auto">
          <a:xfrm>
            <a:off x="9372603" y="3361747"/>
            <a:ext cx="2666997"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dirty="0"/>
              <a:t>Some actual notice required</a:t>
            </a:r>
          </a:p>
        </p:txBody>
      </p:sp>
      <p:cxnSp>
        <p:nvCxnSpPr>
          <p:cNvPr id="11" name="Straight Arrow Connector 10">
            <a:extLst>
              <a:ext uri="{FF2B5EF4-FFF2-40B4-BE49-F238E27FC236}">
                <a16:creationId xmlns:a16="http://schemas.microsoft.com/office/drawing/2014/main" id="{A40D74E0-DD7D-A44F-4C0D-1C27B76573B3}"/>
              </a:ext>
            </a:extLst>
          </p:cNvPr>
          <p:cNvCxnSpPr>
            <a:cxnSpLocks/>
          </p:cNvCxnSpPr>
          <p:nvPr/>
        </p:nvCxnSpPr>
        <p:spPr>
          <a:xfrm>
            <a:off x="10363200" y="4008078"/>
            <a:ext cx="0" cy="411522"/>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259602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a:extLst>
              <a:ext uri="{FF2B5EF4-FFF2-40B4-BE49-F238E27FC236}">
                <a16:creationId xmlns:a16="http://schemas.microsoft.com/office/drawing/2014/main" id="{E1C46D90-B6EE-40D5-1479-893D3825CA66}"/>
              </a:ext>
            </a:extLst>
          </p:cNvPr>
          <p:cNvSpPr>
            <a:spLocks noGrp="1" noChangeArrowheads="1"/>
          </p:cNvSpPr>
          <p:nvPr>
            <p:ph type="title"/>
          </p:nvPr>
        </p:nvSpPr>
        <p:spPr>
          <a:xfrm>
            <a:off x="609600" y="147638"/>
            <a:ext cx="10972800" cy="1139825"/>
          </a:xfrm>
        </p:spPr>
        <p:txBody>
          <a:bodyPr/>
          <a:lstStyle/>
          <a:p>
            <a:r>
              <a:rPr lang="en-US" altLang="en-US" dirty="0">
                <a:ea typeface="ＭＳ Ｐゴシック" panose="020B0600070205080204" pitchFamily="34" charset="-128"/>
              </a:rPr>
              <a:t>Two Situations</a:t>
            </a:r>
          </a:p>
        </p:txBody>
      </p:sp>
      <p:sp>
        <p:nvSpPr>
          <p:cNvPr id="35843" name="TextBox 3">
            <a:extLst>
              <a:ext uri="{FF2B5EF4-FFF2-40B4-BE49-F238E27FC236}">
                <a16:creationId xmlns:a16="http://schemas.microsoft.com/office/drawing/2014/main" id="{5739348B-3C87-C386-78CB-B7E8119E2F87}"/>
              </a:ext>
            </a:extLst>
          </p:cNvPr>
          <p:cNvSpPr txBox="1">
            <a:spLocks noChangeArrowheads="1"/>
          </p:cNvSpPr>
          <p:nvPr/>
        </p:nvSpPr>
        <p:spPr bwMode="auto">
          <a:xfrm>
            <a:off x="1066799" y="1747838"/>
            <a:ext cx="3124197"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dirty="0"/>
              <a:t>There was actual notice of the terms</a:t>
            </a:r>
          </a:p>
        </p:txBody>
      </p:sp>
      <p:sp>
        <p:nvSpPr>
          <p:cNvPr id="35844" name="TextBox 4">
            <a:extLst>
              <a:ext uri="{FF2B5EF4-FFF2-40B4-BE49-F238E27FC236}">
                <a16:creationId xmlns:a16="http://schemas.microsoft.com/office/drawing/2014/main" id="{FAFE2438-931C-202D-C6F9-2EB9951A0FA5}"/>
              </a:ext>
            </a:extLst>
          </p:cNvPr>
          <p:cNvSpPr txBox="1">
            <a:spLocks noChangeArrowheads="1"/>
          </p:cNvSpPr>
          <p:nvPr/>
        </p:nvSpPr>
        <p:spPr bwMode="auto">
          <a:xfrm>
            <a:off x="7391399" y="1814513"/>
            <a:ext cx="3352799"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dirty="0"/>
              <a:t>There was no actual notice of the terms</a:t>
            </a:r>
          </a:p>
        </p:txBody>
      </p:sp>
      <p:cxnSp>
        <p:nvCxnSpPr>
          <p:cNvPr id="7" name="Straight Arrow Connector 6">
            <a:extLst>
              <a:ext uri="{FF2B5EF4-FFF2-40B4-BE49-F238E27FC236}">
                <a16:creationId xmlns:a16="http://schemas.microsoft.com/office/drawing/2014/main" id="{6AE3BD83-885D-7766-C4CE-1C7027F10ACB}"/>
              </a:ext>
            </a:extLst>
          </p:cNvPr>
          <p:cNvCxnSpPr>
            <a:cxnSpLocks/>
          </p:cNvCxnSpPr>
          <p:nvPr/>
        </p:nvCxnSpPr>
        <p:spPr>
          <a:xfrm flipH="1">
            <a:off x="2743200" y="1254125"/>
            <a:ext cx="2514600" cy="493713"/>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ECE88689-FEBC-F8E3-DC36-0753B3F363F7}"/>
              </a:ext>
            </a:extLst>
          </p:cNvPr>
          <p:cNvCxnSpPr>
            <a:cxnSpLocks/>
          </p:cNvCxnSpPr>
          <p:nvPr/>
        </p:nvCxnSpPr>
        <p:spPr>
          <a:xfrm>
            <a:off x="5257800" y="1219200"/>
            <a:ext cx="3124200" cy="528638"/>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7F4924FA-0905-4BD5-977A-41C65000CB9B}"/>
              </a:ext>
            </a:extLst>
          </p:cNvPr>
          <p:cNvSpPr>
            <a:spLocks noGrp="1" noChangeArrowheads="1"/>
          </p:cNvSpPr>
          <p:nvPr>
            <p:ph type="title"/>
          </p:nvPr>
        </p:nvSpPr>
        <p:spPr/>
        <p:txBody>
          <a:bodyPr/>
          <a:lstStyle/>
          <a:p>
            <a:r>
              <a:rPr lang="en-US" altLang="en-US" sz="3200" i="1">
                <a:ea typeface="ＭＳ Ｐゴシック" panose="020B0600070205080204" pitchFamily="34" charset="-128"/>
              </a:rPr>
              <a:t>Lefkowitz v. Great Minneapolis Surplus Store </a:t>
            </a:r>
            <a:endParaRPr lang="en-US" altLang="en-US" i="1">
              <a:ea typeface="ＭＳ Ｐゴシック" panose="020B0600070205080204" pitchFamily="34" charset="-128"/>
            </a:endParaRPr>
          </a:p>
        </p:txBody>
      </p:sp>
      <p:sp>
        <p:nvSpPr>
          <p:cNvPr id="8195" name="Content Placeholder 2">
            <a:extLst>
              <a:ext uri="{FF2B5EF4-FFF2-40B4-BE49-F238E27FC236}">
                <a16:creationId xmlns:a16="http://schemas.microsoft.com/office/drawing/2014/main" id="{7A3F3D50-1D8D-4D9A-813F-A7AE4AF0B271}"/>
              </a:ext>
            </a:extLst>
          </p:cNvPr>
          <p:cNvSpPr>
            <a:spLocks noGrp="1" noChangeArrowheads="1"/>
          </p:cNvSpPr>
          <p:nvPr>
            <p:ph idx="1"/>
          </p:nvPr>
        </p:nvSpPr>
        <p:spPr/>
        <p:txBody>
          <a:bodyPr/>
          <a:lstStyle/>
          <a:p>
            <a:r>
              <a:rPr lang="en-US" altLang="en-US" sz="2800">
                <a:ea typeface="ＭＳ Ｐゴシック" panose="020B0600070205080204" pitchFamily="34" charset="-128"/>
                <a:cs typeface="Times New Roman" panose="02020603050405020304" pitchFamily="18" charset="0"/>
              </a:rPr>
              <a:t>The store advertises clothes for sale.</a:t>
            </a:r>
          </a:p>
          <a:p>
            <a:r>
              <a:rPr lang="en-US" altLang="en-US" sz="2800">
                <a:ea typeface="ＭＳ Ｐゴシック" panose="020B0600070205080204" pitchFamily="34" charset="-128"/>
                <a:cs typeface="Times New Roman" panose="02020603050405020304" pitchFamily="18" charset="0"/>
              </a:rPr>
              <a:t>Lefkowitz a buyer shows up and says "I accept".  </a:t>
            </a:r>
          </a:p>
          <a:p>
            <a:r>
              <a:rPr lang="en-US" altLang="en-US" sz="2800">
                <a:ea typeface="ＭＳ Ｐゴシック" panose="020B0600070205080204" pitchFamily="34" charset="-128"/>
                <a:cs typeface="Times New Roman" panose="02020603050405020304" pitchFamily="18" charset="0"/>
              </a:rPr>
              <a:t>Is there a contract? </a:t>
            </a:r>
          </a:p>
          <a:p>
            <a:r>
              <a:rPr lang="en-US" altLang="en-US" sz="2800">
                <a:ea typeface="ＭＳ Ｐゴシック" panose="020B0600070205080204" pitchFamily="34" charset="-128"/>
              </a:rPr>
              <a:t>Yes, if the advertisements are an offer. </a:t>
            </a:r>
            <a:endParaRPr lang="en-US" altLang="en-US" sz="4000">
              <a:ea typeface="ＭＳ Ｐゴシック" panose="020B0600070205080204" pitchFamily="34" charset="-12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29D07D1-E72B-43BF-B3FD-6C2AE8B40843}"/>
              </a:ext>
            </a:extLst>
          </p:cNvPr>
          <p:cNvSpPr>
            <a:spLocks noGrp="1" noChangeArrowheads="1"/>
          </p:cNvSpPr>
          <p:nvPr>
            <p:ph type="title"/>
          </p:nvPr>
        </p:nvSpPr>
        <p:spPr/>
        <p:txBody>
          <a:bodyPr/>
          <a:lstStyle/>
          <a:p>
            <a:r>
              <a:rPr lang="en-US" altLang="en-US">
                <a:ea typeface="ＭＳ Ｐゴシック" panose="020B0600070205080204" pitchFamily="34" charset="-128"/>
              </a:rPr>
              <a:t>The advertisements</a:t>
            </a:r>
          </a:p>
        </p:txBody>
      </p:sp>
      <p:sp>
        <p:nvSpPr>
          <p:cNvPr id="9219" name="Content Placeholder 3">
            <a:extLst>
              <a:ext uri="{FF2B5EF4-FFF2-40B4-BE49-F238E27FC236}">
                <a16:creationId xmlns:a16="http://schemas.microsoft.com/office/drawing/2014/main" id="{32BDF88D-390F-4DA6-935D-8A0E2BA38EE9}"/>
              </a:ext>
            </a:extLst>
          </p:cNvPr>
          <p:cNvSpPr>
            <a:spLocks noGrp="1" noChangeArrowheads="1"/>
          </p:cNvSpPr>
          <p:nvPr>
            <p:ph sz="half" idx="1"/>
          </p:nvPr>
        </p:nvSpPr>
        <p:spPr/>
        <p:txBody>
          <a:bodyPr/>
          <a:lstStyle/>
          <a:p>
            <a:r>
              <a:rPr lang="en-US" altLang="en-US" sz="2000" dirty="0">
                <a:ea typeface="Times New Roman" panose="02020603050405020304" pitchFamily="18" charset="0"/>
                <a:cs typeface="Arial" panose="020B0604020202020204" pitchFamily="34" charset="0"/>
              </a:rPr>
              <a:t>"Saturday 9 a.m. sharp </a:t>
            </a:r>
            <a:br>
              <a:rPr lang="en-US" altLang="en-US" sz="2000" dirty="0">
                <a:ea typeface="Times New Roman" panose="02020603050405020304" pitchFamily="18" charset="0"/>
                <a:cs typeface="Arial" panose="020B0604020202020204" pitchFamily="34" charset="0"/>
              </a:rPr>
            </a:br>
            <a:r>
              <a:rPr lang="en-US" altLang="en-US" sz="2000" dirty="0">
                <a:ea typeface="Times New Roman" panose="02020603050405020304" pitchFamily="18" charset="0"/>
                <a:cs typeface="Arial" panose="020B0604020202020204" pitchFamily="34" charset="0"/>
              </a:rPr>
              <a:t>3 Brand New Fur Coats </a:t>
            </a:r>
            <a:br>
              <a:rPr lang="en-US" altLang="en-US" sz="2000" dirty="0">
                <a:ea typeface="Times New Roman" panose="02020603050405020304" pitchFamily="18" charset="0"/>
                <a:cs typeface="Arial" panose="020B0604020202020204" pitchFamily="34" charset="0"/>
              </a:rPr>
            </a:br>
            <a:r>
              <a:rPr lang="en-US" altLang="en-US" sz="2000" dirty="0">
                <a:ea typeface="Times New Roman" panose="02020603050405020304" pitchFamily="18" charset="0"/>
                <a:cs typeface="Arial" panose="020B0604020202020204" pitchFamily="34" charset="0"/>
              </a:rPr>
              <a:t>Worth to $ 100.00 </a:t>
            </a:r>
            <a:br>
              <a:rPr lang="en-US" altLang="en-US" sz="2000" dirty="0">
                <a:ea typeface="Times New Roman" panose="02020603050405020304" pitchFamily="18" charset="0"/>
                <a:cs typeface="Arial" panose="020B0604020202020204" pitchFamily="34" charset="0"/>
              </a:rPr>
            </a:br>
            <a:r>
              <a:rPr lang="en-US" altLang="en-US" sz="2000" dirty="0">
                <a:ea typeface="Times New Roman" panose="02020603050405020304" pitchFamily="18" charset="0"/>
                <a:cs typeface="Arial" panose="020B0604020202020204" pitchFamily="34" charset="0"/>
              </a:rPr>
              <a:t>First Come, First Served </a:t>
            </a:r>
            <a:br>
              <a:rPr lang="en-US" altLang="en-US" sz="2000" dirty="0">
                <a:ea typeface="Times New Roman" panose="02020603050405020304" pitchFamily="18" charset="0"/>
                <a:cs typeface="Arial" panose="020B0604020202020204" pitchFamily="34" charset="0"/>
              </a:rPr>
            </a:br>
            <a:r>
              <a:rPr lang="en-US" altLang="en-US" sz="2000" dirty="0">
                <a:ea typeface="Times New Roman" panose="02020603050405020304" pitchFamily="18" charset="0"/>
                <a:cs typeface="Arial" panose="020B0604020202020204" pitchFamily="34" charset="0"/>
              </a:rPr>
              <a:t>$ 1 Each"</a:t>
            </a:r>
          </a:p>
          <a:p>
            <a:endParaRPr lang="en-US" altLang="en-US" dirty="0">
              <a:ea typeface="ＭＳ Ｐゴシック" panose="020B0600070205080204" pitchFamily="34" charset="-128"/>
              <a:cs typeface="Arial" panose="020B0604020202020204" pitchFamily="34" charset="0"/>
            </a:endParaRPr>
          </a:p>
        </p:txBody>
      </p:sp>
      <p:sp>
        <p:nvSpPr>
          <p:cNvPr id="9220" name="Content Placeholder 4">
            <a:extLst>
              <a:ext uri="{FF2B5EF4-FFF2-40B4-BE49-F238E27FC236}">
                <a16:creationId xmlns:a16="http://schemas.microsoft.com/office/drawing/2014/main" id="{30E1C514-A878-43E8-BED2-DE64C3A3D8DC}"/>
              </a:ext>
            </a:extLst>
          </p:cNvPr>
          <p:cNvSpPr>
            <a:spLocks noGrp="1" noChangeArrowheads="1"/>
          </p:cNvSpPr>
          <p:nvPr>
            <p:ph sz="half" idx="2"/>
          </p:nvPr>
        </p:nvSpPr>
        <p:spPr>
          <a:xfrm>
            <a:off x="5867400" y="1600201"/>
            <a:ext cx="4724400" cy="4530725"/>
          </a:xfrm>
        </p:spPr>
        <p:txBody>
          <a:bodyPr/>
          <a:lstStyle/>
          <a:p>
            <a:r>
              <a:rPr lang="en-US" altLang="en-US" sz="2000" dirty="0">
                <a:ea typeface="Times New Roman" panose="02020603050405020304" pitchFamily="18" charset="0"/>
                <a:cs typeface="Arial" panose="020B0604020202020204" pitchFamily="34" charset="0"/>
              </a:rPr>
              <a:t>"Saturday 9 a.m. </a:t>
            </a:r>
            <a:br>
              <a:rPr lang="en-US" altLang="en-US" sz="2000" dirty="0">
                <a:ea typeface="Times New Roman" panose="02020603050405020304" pitchFamily="18" charset="0"/>
                <a:cs typeface="Arial" panose="020B0604020202020204" pitchFamily="34" charset="0"/>
              </a:rPr>
            </a:br>
            <a:r>
              <a:rPr lang="en-US" altLang="en-US" sz="2000" dirty="0">
                <a:ea typeface="Times New Roman" panose="02020603050405020304" pitchFamily="18" charset="0"/>
                <a:cs typeface="Arial" panose="020B0604020202020204" pitchFamily="34" charset="0"/>
              </a:rPr>
              <a:t>2 Brand New Pastel Mink 3-Skin Scarfs </a:t>
            </a:r>
            <a:br>
              <a:rPr lang="en-US" altLang="en-US" sz="2000" dirty="0">
                <a:ea typeface="Times New Roman" panose="02020603050405020304" pitchFamily="18" charset="0"/>
                <a:cs typeface="Arial" panose="020B0604020202020204" pitchFamily="34" charset="0"/>
              </a:rPr>
            </a:br>
            <a:r>
              <a:rPr lang="en-US" altLang="en-US" sz="2000" dirty="0">
                <a:ea typeface="Times New Roman" panose="02020603050405020304" pitchFamily="18" charset="0"/>
                <a:cs typeface="Arial" panose="020B0604020202020204" pitchFamily="34" charset="0"/>
              </a:rPr>
              <a:t>Selling for $ 89.50 </a:t>
            </a:r>
            <a:br>
              <a:rPr lang="en-US" altLang="en-US" sz="2000" dirty="0">
                <a:ea typeface="Times New Roman" panose="02020603050405020304" pitchFamily="18" charset="0"/>
                <a:cs typeface="Arial" panose="020B0604020202020204" pitchFamily="34" charset="0"/>
              </a:rPr>
            </a:br>
            <a:r>
              <a:rPr lang="en-US" altLang="en-US" sz="2000" dirty="0">
                <a:ea typeface="Times New Roman" panose="02020603050405020304" pitchFamily="18" charset="0"/>
                <a:cs typeface="Arial" panose="020B0604020202020204" pitchFamily="34" charset="0"/>
              </a:rPr>
              <a:t>Out they go Saturday. </a:t>
            </a:r>
            <a:br>
              <a:rPr lang="en-US" altLang="en-US" sz="2000" dirty="0">
                <a:ea typeface="Times New Roman" panose="02020603050405020304" pitchFamily="18" charset="0"/>
                <a:cs typeface="Arial" panose="020B0604020202020204" pitchFamily="34" charset="0"/>
              </a:rPr>
            </a:br>
            <a:r>
              <a:rPr lang="en-US" altLang="en-US" sz="2000" dirty="0">
                <a:ea typeface="Times New Roman" panose="02020603050405020304" pitchFamily="18" charset="0"/>
                <a:cs typeface="Arial" panose="020B0604020202020204" pitchFamily="34" charset="0"/>
              </a:rPr>
              <a:t>Each . . . . $ 1.00 </a:t>
            </a:r>
            <a:br>
              <a:rPr lang="en-US" altLang="en-US" sz="2000" dirty="0">
                <a:ea typeface="Times New Roman" panose="02020603050405020304" pitchFamily="18" charset="0"/>
                <a:cs typeface="Arial" panose="020B0604020202020204" pitchFamily="34" charset="0"/>
              </a:rPr>
            </a:br>
            <a:r>
              <a:rPr lang="en-US" altLang="en-US" sz="2000" dirty="0">
                <a:ea typeface="Times New Roman" panose="02020603050405020304" pitchFamily="18" charset="0"/>
                <a:cs typeface="Arial" panose="020B0604020202020204" pitchFamily="34" charset="0"/>
              </a:rPr>
              <a:t>1 Black Lapin Stole </a:t>
            </a:r>
            <a:br>
              <a:rPr lang="en-US" altLang="en-US" sz="2000" dirty="0">
                <a:ea typeface="Times New Roman" panose="02020603050405020304" pitchFamily="18" charset="0"/>
                <a:cs typeface="Arial" panose="020B0604020202020204" pitchFamily="34" charset="0"/>
              </a:rPr>
            </a:br>
            <a:r>
              <a:rPr lang="en-US" altLang="en-US" sz="2000" dirty="0">
                <a:ea typeface="Times New Roman" panose="02020603050405020304" pitchFamily="18" charset="0"/>
                <a:cs typeface="Arial" panose="020B0604020202020204" pitchFamily="34" charset="0"/>
              </a:rPr>
              <a:t>Beautiful, worth $ 139.50 . . . $ 1.00 </a:t>
            </a:r>
            <a:br>
              <a:rPr lang="en-US" altLang="en-US" sz="2000" dirty="0">
                <a:ea typeface="Times New Roman" panose="02020603050405020304" pitchFamily="18" charset="0"/>
                <a:cs typeface="Arial" panose="020B0604020202020204" pitchFamily="34" charset="0"/>
              </a:rPr>
            </a:br>
            <a:r>
              <a:rPr lang="en-US" altLang="en-US" sz="2000" dirty="0">
                <a:ea typeface="Times New Roman" panose="02020603050405020304" pitchFamily="18" charset="0"/>
                <a:cs typeface="Arial" panose="020B0604020202020204" pitchFamily="34" charset="0"/>
              </a:rPr>
              <a:t>First Come, First Served“</a:t>
            </a:r>
          </a:p>
          <a:p>
            <a:endParaRPr lang="en-US" altLang="en-US" dirty="0">
              <a:ea typeface="ＭＳ Ｐゴシック" panose="020B0600070205080204" pitchFamily="34" charset="-128"/>
              <a:cs typeface="Arial" panose="020B0604020202020204" pitchFamily="34" charset="0"/>
            </a:endParaRPr>
          </a:p>
        </p:txBody>
      </p:sp>
      <p:sp>
        <p:nvSpPr>
          <p:cNvPr id="9221" name="TextBox 5">
            <a:extLst>
              <a:ext uri="{FF2B5EF4-FFF2-40B4-BE49-F238E27FC236}">
                <a16:creationId xmlns:a16="http://schemas.microsoft.com/office/drawing/2014/main" id="{7BE94B54-29BD-4A6B-A349-7F7B5BF34036}"/>
              </a:ext>
            </a:extLst>
          </p:cNvPr>
          <p:cNvSpPr txBox="1">
            <a:spLocks noChangeArrowheads="1"/>
          </p:cNvSpPr>
          <p:nvPr/>
        </p:nvSpPr>
        <p:spPr bwMode="auto">
          <a:xfrm>
            <a:off x="2266950" y="4930775"/>
            <a:ext cx="7810500" cy="1200150"/>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sz="2400"/>
              <a:t>Lefkowitz showed up each morning at 9 am and accepted the offers. That is he tried to buy everything. Lefkowtiz owned the store down the street.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DE80DAAD-ED20-493E-991F-392C4F31584D}"/>
              </a:ext>
            </a:extLst>
          </p:cNvPr>
          <p:cNvSpPr>
            <a:spLocks noGrp="1" noChangeArrowheads="1"/>
          </p:cNvSpPr>
          <p:nvPr>
            <p:ph type="title"/>
          </p:nvPr>
        </p:nvSpPr>
        <p:spPr/>
        <p:txBody>
          <a:bodyPr/>
          <a:lstStyle/>
          <a:p>
            <a:r>
              <a:rPr lang="en-US" altLang="en-US" sz="2800">
                <a:ea typeface="ＭＳ Ｐゴシック" panose="020B0600070205080204" pitchFamily="34" charset="-128"/>
              </a:rPr>
              <a:t>A Manifestation of a Willingness to Enter a Bargin?</a:t>
            </a:r>
            <a:endParaRPr lang="en-US" altLang="en-US">
              <a:ea typeface="ＭＳ Ｐゴシック" panose="020B0600070205080204" pitchFamily="34" charset="-128"/>
            </a:endParaRPr>
          </a:p>
        </p:txBody>
      </p:sp>
      <p:sp>
        <p:nvSpPr>
          <p:cNvPr id="10243" name="Content Placeholder 2">
            <a:extLst>
              <a:ext uri="{FF2B5EF4-FFF2-40B4-BE49-F238E27FC236}">
                <a16:creationId xmlns:a16="http://schemas.microsoft.com/office/drawing/2014/main" id="{E68B20BA-04F9-4C45-BDE9-2C3AA8B5BC4F}"/>
              </a:ext>
            </a:extLst>
          </p:cNvPr>
          <p:cNvSpPr>
            <a:spLocks noGrp="1" noChangeArrowheads="1"/>
          </p:cNvSpPr>
          <p:nvPr>
            <p:ph idx="1"/>
          </p:nvPr>
        </p:nvSpPr>
        <p:spPr/>
        <p:txBody>
          <a:bodyPr/>
          <a:lstStyle/>
          <a:p>
            <a:r>
              <a:rPr lang="en-US" altLang="en-US">
                <a:ea typeface="ＭＳ Ｐゴシック" panose="020B0600070205080204" pitchFamily="34" charset="-128"/>
              </a:rPr>
              <a:t>What is a person who reads the ads suppose to think?</a:t>
            </a:r>
          </a:p>
          <a:p>
            <a:r>
              <a:rPr lang="en-US" altLang="en-US">
                <a:ea typeface="ＭＳ Ｐゴシック" panose="020B0600070205080204" pitchFamily="34" charset="-128"/>
              </a:rPr>
              <a:t>Putting the ad in a newspaper in a manifestation of a willingness to enter a bargain because</a:t>
            </a:r>
          </a:p>
          <a:p>
            <a:pPr lvl="1"/>
            <a:r>
              <a:rPr lang="en-US" altLang="en-US">
                <a:ea typeface="ＭＳ Ｐゴシック" panose="020B0600070205080204" pitchFamily="34" charset="-128"/>
              </a:rPr>
              <a:t>The terms are </a:t>
            </a:r>
            <a:r>
              <a:rPr lang="en-US" altLang="en-US" i="1">
                <a:ea typeface="ＭＳ Ｐゴシック" panose="020B0600070205080204" pitchFamily="34" charset="-128"/>
              </a:rPr>
              <a:t>presented</a:t>
            </a:r>
            <a:r>
              <a:rPr lang="en-US" altLang="en-US">
                <a:ea typeface="ＭＳ Ｐゴシック" panose="020B0600070205080204" pitchFamily="34" charset="-128"/>
              </a:rPr>
              <a:t> to the newspaper’s readers </a:t>
            </a:r>
          </a:p>
          <a:p>
            <a:pPr lvl="1"/>
            <a:r>
              <a:rPr lang="en-US" altLang="en-US">
                <a:ea typeface="ＭＳ Ｐゴシック" panose="020B0600070205080204" pitchFamily="34" charset="-128"/>
              </a:rPr>
              <a:t>The presentation says, “We want to sell the clothes in the ad on these terms.”</a:t>
            </a:r>
          </a:p>
          <a:p>
            <a:endParaRPr lang="en-US" altLang="en-US">
              <a:ea typeface="ＭＳ Ｐゴシック" panose="020B0600070205080204" pitchFamily="34" charset="-12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550C67DD-0C4E-44DC-A710-DED0D639D746}"/>
              </a:ext>
            </a:extLst>
          </p:cNvPr>
          <p:cNvSpPr>
            <a:spLocks noGrp="1" noChangeArrowheads="1"/>
          </p:cNvSpPr>
          <p:nvPr>
            <p:ph type="title"/>
          </p:nvPr>
        </p:nvSpPr>
        <p:spPr/>
        <p:txBody>
          <a:bodyPr/>
          <a:lstStyle/>
          <a:p>
            <a:r>
              <a:rPr lang="en-US" altLang="en-US">
                <a:ea typeface="ＭＳ Ｐゴシック" panose="020B0600070205080204" pitchFamily="34" charset="-128"/>
              </a:rPr>
              <a:t>So made . . .</a:t>
            </a:r>
          </a:p>
        </p:txBody>
      </p:sp>
      <p:sp>
        <p:nvSpPr>
          <p:cNvPr id="12291" name="Content Placeholder 2">
            <a:extLst>
              <a:ext uri="{FF2B5EF4-FFF2-40B4-BE49-F238E27FC236}">
                <a16:creationId xmlns:a16="http://schemas.microsoft.com/office/drawing/2014/main" id="{89E22A12-FE25-411F-A4B7-7EC302BA33A7}"/>
              </a:ext>
            </a:extLst>
          </p:cNvPr>
          <p:cNvSpPr>
            <a:spLocks noGrp="1" noChangeArrowheads="1"/>
          </p:cNvSpPr>
          <p:nvPr>
            <p:ph idx="1"/>
          </p:nvPr>
        </p:nvSpPr>
        <p:spPr>
          <a:xfrm>
            <a:off x="685800" y="1219200"/>
            <a:ext cx="10896600" cy="5029200"/>
          </a:xfrm>
        </p:spPr>
        <p:txBody>
          <a:bodyPr/>
          <a:lstStyle/>
          <a:p>
            <a:r>
              <a:rPr lang="en-US" altLang="en-US" sz="3200" dirty="0">
                <a:ea typeface="ＭＳ Ｐゴシック" panose="020B0600070205080204" pitchFamily="34" charset="-128"/>
              </a:rPr>
              <a:t>as to justify the offeree in thinking his or her assent will conclude the bargain?</a:t>
            </a:r>
          </a:p>
          <a:p>
            <a:r>
              <a:rPr lang="en-US" altLang="en-US" sz="3200" dirty="0">
                <a:ea typeface="ＭＳ Ｐゴシック" panose="020B0600070205080204" pitchFamily="34" charset="-128"/>
              </a:rPr>
              <a:t>Ask, what are you suppose to think when you read the ad? </a:t>
            </a:r>
          </a:p>
          <a:p>
            <a:r>
              <a:rPr lang="en-US" altLang="en-US" sz="3200" dirty="0">
                <a:ea typeface="ＭＳ Ｐゴシック" panose="020B0600070205080204" pitchFamily="34" charset="-128"/>
              </a:rPr>
              <a:t>You are suppose to think, “If I go to the store and say ‘I will buy this advertised item,’ I can get it.”</a:t>
            </a:r>
          </a:p>
          <a:p>
            <a:r>
              <a:rPr lang="en-US" altLang="en-US" sz="3200" dirty="0">
                <a:ea typeface="ＭＳ Ｐゴシック" panose="020B0600070205080204" pitchFamily="34" charset="-128"/>
              </a:rPr>
              <a:t>That is, you are justified in thinking your assent will conclude the bargain. </a:t>
            </a:r>
          </a:p>
          <a:p>
            <a:r>
              <a:rPr lang="en-US" altLang="en-US" sz="3200" dirty="0">
                <a:ea typeface="ＭＳ Ｐゴシック" panose="020B0600070205080204" pitchFamily="34" charset="-128"/>
              </a:rPr>
              <a:t>Think of the offer as a transfer of deal-making power. </a:t>
            </a:r>
            <a:endParaRPr lang="en-US" altLang="en-US" sz="3600" dirty="0">
              <a:ea typeface="ＭＳ Ｐゴシック" panose="020B0600070205080204" pitchFamily="34" charset="-128"/>
            </a:endParaRPr>
          </a:p>
          <a:p>
            <a:endParaRPr lang="en-US" altLang="en-US" dirty="0">
              <a:ea typeface="ＭＳ Ｐゴシック" panose="020B0600070205080204" pitchFamily="34" charset="-128"/>
            </a:endParaRPr>
          </a:p>
        </p:txBody>
      </p:sp>
    </p:spTree>
    <p:extLst>
      <p:ext uri="{BB962C8B-B14F-4D97-AF65-F5344CB8AC3E}">
        <p14:creationId xmlns:p14="http://schemas.microsoft.com/office/powerpoint/2010/main" val="9666411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a:extLst>
              <a:ext uri="{FF2B5EF4-FFF2-40B4-BE49-F238E27FC236}">
                <a16:creationId xmlns:a16="http://schemas.microsoft.com/office/drawing/2014/main" id="{E1C46D90-B6EE-40D5-1479-893D3825CA66}"/>
              </a:ext>
            </a:extLst>
          </p:cNvPr>
          <p:cNvSpPr>
            <a:spLocks noGrp="1" noChangeArrowheads="1"/>
          </p:cNvSpPr>
          <p:nvPr>
            <p:ph type="title"/>
          </p:nvPr>
        </p:nvSpPr>
        <p:spPr>
          <a:xfrm>
            <a:off x="609600" y="147638"/>
            <a:ext cx="10972800" cy="1139825"/>
          </a:xfrm>
        </p:spPr>
        <p:txBody>
          <a:bodyPr/>
          <a:lstStyle/>
          <a:p>
            <a:r>
              <a:rPr lang="en-US" altLang="en-US" dirty="0">
                <a:ea typeface="ＭＳ Ｐゴシック" panose="020B0600070205080204" pitchFamily="34" charset="-128"/>
              </a:rPr>
              <a:t>Two Situations</a:t>
            </a:r>
          </a:p>
        </p:txBody>
      </p:sp>
      <p:sp>
        <p:nvSpPr>
          <p:cNvPr id="35843" name="TextBox 3">
            <a:extLst>
              <a:ext uri="{FF2B5EF4-FFF2-40B4-BE49-F238E27FC236}">
                <a16:creationId xmlns:a16="http://schemas.microsoft.com/office/drawing/2014/main" id="{5739348B-3C87-C386-78CB-B7E8119E2F87}"/>
              </a:ext>
            </a:extLst>
          </p:cNvPr>
          <p:cNvSpPr txBox="1">
            <a:spLocks noChangeArrowheads="1"/>
          </p:cNvSpPr>
          <p:nvPr/>
        </p:nvSpPr>
        <p:spPr bwMode="auto">
          <a:xfrm>
            <a:off x="1404992" y="1776770"/>
            <a:ext cx="3124197"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dirty="0"/>
              <a:t>There was actual notice of the terms</a:t>
            </a:r>
          </a:p>
        </p:txBody>
      </p:sp>
      <p:sp>
        <p:nvSpPr>
          <p:cNvPr id="35844" name="TextBox 4">
            <a:extLst>
              <a:ext uri="{FF2B5EF4-FFF2-40B4-BE49-F238E27FC236}">
                <a16:creationId xmlns:a16="http://schemas.microsoft.com/office/drawing/2014/main" id="{FAFE2438-931C-202D-C6F9-2EB9951A0FA5}"/>
              </a:ext>
            </a:extLst>
          </p:cNvPr>
          <p:cNvSpPr txBox="1">
            <a:spLocks noChangeArrowheads="1"/>
          </p:cNvSpPr>
          <p:nvPr/>
        </p:nvSpPr>
        <p:spPr bwMode="auto">
          <a:xfrm>
            <a:off x="7391399" y="1814513"/>
            <a:ext cx="3352799"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dirty="0"/>
              <a:t>There was no actual notice of the terms</a:t>
            </a:r>
          </a:p>
        </p:txBody>
      </p:sp>
      <p:cxnSp>
        <p:nvCxnSpPr>
          <p:cNvPr id="7" name="Straight Arrow Connector 6">
            <a:extLst>
              <a:ext uri="{FF2B5EF4-FFF2-40B4-BE49-F238E27FC236}">
                <a16:creationId xmlns:a16="http://schemas.microsoft.com/office/drawing/2014/main" id="{6AE3BD83-885D-7766-C4CE-1C7027F10ACB}"/>
              </a:ext>
            </a:extLst>
          </p:cNvPr>
          <p:cNvCxnSpPr>
            <a:cxnSpLocks/>
          </p:cNvCxnSpPr>
          <p:nvPr/>
        </p:nvCxnSpPr>
        <p:spPr>
          <a:xfrm flipH="1">
            <a:off x="2743200" y="1254125"/>
            <a:ext cx="2514600" cy="493713"/>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ECE88689-FEBC-F8E3-DC36-0753B3F363F7}"/>
              </a:ext>
            </a:extLst>
          </p:cNvPr>
          <p:cNvCxnSpPr>
            <a:cxnSpLocks/>
          </p:cNvCxnSpPr>
          <p:nvPr/>
        </p:nvCxnSpPr>
        <p:spPr>
          <a:xfrm>
            <a:off x="5257800" y="1219200"/>
            <a:ext cx="3124200" cy="528638"/>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 name="TextBox 13">
            <a:extLst>
              <a:ext uri="{FF2B5EF4-FFF2-40B4-BE49-F238E27FC236}">
                <a16:creationId xmlns:a16="http://schemas.microsoft.com/office/drawing/2014/main" id="{7A6585DC-7F9A-F0A9-1B31-7FBCC91074C9}"/>
              </a:ext>
            </a:extLst>
          </p:cNvPr>
          <p:cNvSpPr txBox="1">
            <a:spLocks noChangeArrowheads="1"/>
          </p:cNvSpPr>
          <p:nvPr/>
        </p:nvSpPr>
        <p:spPr bwMode="auto">
          <a:xfrm>
            <a:off x="1524000" y="3387097"/>
            <a:ext cx="1904998"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dirty="0"/>
              <a:t>The bully</a:t>
            </a:r>
          </a:p>
          <a:p>
            <a:r>
              <a:rPr lang="en-US" altLang="en-US" dirty="0"/>
              <a:t>Lefkowitz</a:t>
            </a:r>
          </a:p>
          <a:p>
            <a:r>
              <a:rPr lang="en-US" altLang="en-US" dirty="0"/>
              <a:t>Capital One</a:t>
            </a:r>
          </a:p>
        </p:txBody>
      </p:sp>
      <p:cxnSp>
        <p:nvCxnSpPr>
          <p:cNvPr id="3" name="Straight Arrow Connector 2">
            <a:extLst>
              <a:ext uri="{FF2B5EF4-FFF2-40B4-BE49-F238E27FC236}">
                <a16:creationId xmlns:a16="http://schemas.microsoft.com/office/drawing/2014/main" id="{73D49BC9-54EA-0D72-9BD5-2E11E232D354}"/>
              </a:ext>
            </a:extLst>
          </p:cNvPr>
          <p:cNvCxnSpPr>
            <a:cxnSpLocks/>
          </p:cNvCxnSpPr>
          <p:nvPr/>
        </p:nvCxnSpPr>
        <p:spPr>
          <a:xfrm>
            <a:off x="2209800" y="2532063"/>
            <a:ext cx="0" cy="796925"/>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068143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6885EF-FEB4-59F8-F424-6E62AD8DDA77}"/>
              </a:ext>
            </a:extLst>
          </p:cNvPr>
          <p:cNvSpPr>
            <a:spLocks noGrp="1"/>
          </p:cNvSpPr>
          <p:nvPr>
            <p:ph type="title"/>
          </p:nvPr>
        </p:nvSpPr>
        <p:spPr/>
        <p:txBody>
          <a:bodyPr/>
          <a:lstStyle/>
          <a:p>
            <a:r>
              <a:rPr lang="en-US" dirty="0"/>
              <a:t>No Actual Notice of the Terms</a:t>
            </a:r>
          </a:p>
        </p:txBody>
      </p:sp>
      <p:sp>
        <p:nvSpPr>
          <p:cNvPr id="3" name="Content Placeholder 2">
            <a:extLst>
              <a:ext uri="{FF2B5EF4-FFF2-40B4-BE49-F238E27FC236}">
                <a16:creationId xmlns:a16="http://schemas.microsoft.com/office/drawing/2014/main" id="{C201917A-7693-5895-4BD8-20E29F14D638}"/>
              </a:ext>
            </a:extLst>
          </p:cNvPr>
          <p:cNvSpPr>
            <a:spLocks noGrp="1"/>
          </p:cNvSpPr>
          <p:nvPr>
            <p:ph idx="1"/>
          </p:nvPr>
        </p:nvSpPr>
        <p:spPr/>
        <p:txBody>
          <a:bodyPr/>
          <a:lstStyle/>
          <a:p>
            <a:r>
              <a:rPr lang="es-ES" dirty="0" err="1"/>
              <a:t>Klar</a:t>
            </a:r>
            <a:r>
              <a:rPr lang="es-ES" dirty="0"/>
              <a:t> v. H. &amp; M. </a:t>
            </a:r>
            <a:r>
              <a:rPr lang="es-ES" dirty="0" err="1"/>
              <a:t>Parcel</a:t>
            </a:r>
            <a:r>
              <a:rPr lang="es-ES" dirty="0"/>
              <a:t> </a:t>
            </a:r>
            <a:r>
              <a:rPr lang="es-ES" dirty="0" err="1"/>
              <a:t>Room</a:t>
            </a:r>
            <a:r>
              <a:rPr lang="es-ES" dirty="0"/>
              <a:t> (1946)</a:t>
            </a:r>
          </a:p>
          <a:p>
            <a:pPr lvl="1"/>
            <a:r>
              <a:rPr lang="es-ES" dirty="0"/>
              <a:t>No </a:t>
            </a:r>
            <a:r>
              <a:rPr lang="es-ES" dirty="0" err="1"/>
              <a:t>offer</a:t>
            </a:r>
            <a:r>
              <a:rPr lang="es-ES" dirty="0"/>
              <a:t> and </a:t>
            </a:r>
            <a:r>
              <a:rPr lang="es-ES" dirty="0" err="1"/>
              <a:t>acceptance</a:t>
            </a:r>
            <a:r>
              <a:rPr lang="es-ES" dirty="0"/>
              <a:t>.</a:t>
            </a:r>
          </a:p>
          <a:p>
            <a:r>
              <a:rPr lang="es-ES" dirty="0" err="1"/>
              <a:t>ProCD</a:t>
            </a:r>
            <a:r>
              <a:rPr lang="es-ES" dirty="0"/>
              <a:t> v. </a:t>
            </a:r>
            <a:r>
              <a:rPr lang="es-ES" dirty="0" err="1"/>
              <a:t>Zeidenberg</a:t>
            </a:r>
            <a:r>
              <a:rPr lang="es-ES" dirty="0"/>
              <a:t> (1996)</a:t>
            </a:r>
          </a:p>
          <a:p>
            <a:pPr lvl="1"/>
            <a:r>
              <a:rPr lang="es-ES" dirty="0" err="1"/>
              <a:t>Offer</a:t>
            </a:r>
            <a:r>
              <a:rPr lang="es-ES" dirty="0"/>
              <a:t> and </a:t>
            </a:r>
            <a:r>
              <a:rPr lang="es-ES" dirty="0" err="1"/>
              <a:t>acceptance</a:t>
            </a:r>
            <a:r>
              <a:rPr lang="es-ES" dirty="0"/>
              <a:t>.</a:t>
            </a:r>
          </a:p>
        </p:txBody>
      </p:sp>
    </p:spTree>
    <p:extLst>
      <p:ext uri="{BB962C8B-B14F-4D97-AF65-F5344CB8AC3E}">
        <p14:creationId xmlns:p14="http://schemas.microsoft.com/office/powerpoint/2010/main" val="3701630840"/>
      </p:ext>
    </p:extLst>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4355</TotalTime>
  <Words>1516</Words>
  <Application>Microsoft Office PowerPoint</Application>
  <PresentationFormat>Widescreen</PresentationFormat>
  <Paragraphs>101</Paragraphs>
  <Slides>20</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ＭＳ Ｐゴシック</vt:lpstr>
      <vt:lpstr>Arial</vt:lpstr>
      <vt:lpstr>Arial (Body)</vt:lpstr>
      <vt:lpstr>Garamond</vt:lpstr>
      <vt:lpstr>Times New Roman</vt:lpstr>
      <vt:lpstr>Wingdings</vt:lpstr>
      <vt:lpstr>Edge</vt:lpstr>
      <vt:lpstr>Offer and Acceptance: Actual and Constructive Notice of Terms </vt:lpstr>
      <vt:lpstr>Offer and Acceptance </vt:lpstr>
      <vt:lpstr>Two Situations</vt:lpstr>
      <vt:lpstr>Lefkowitz v. Great Minneapolis Surplus Store </vt:lpstr>
      <vt:lpstr>The advertisements</vt:lpstr>
      <vt:lpstr>A Manifestation of a Willingness to Enter a Bargin?</vt:lpstr>
      <vt:lpstr>So made . . .</vt:lpstr>
      <vt:lpstr>Two Situations</vt:lpstr>
      <vt:lpstr>No Actual Notice of the Terms</vt:lpstr>
      <vt:lpstr>Constructive Notice </vt:lpstr>
      <vt:lpstr>Klar v. H. &amp; M. Parcel Room (1946)</vt:lpstr>
      <vt:lpstr>A Limitation On Damages?</vt:lpstr>
      <vt:lpstr>A Three-Part Test</vt:lpstr>
      <vt:lpstr>Context Of The Transaction—The Majority</vt:lpstr>
      <vt:lpstr>Context Of The Transaction—The Dissent</vt:lpstr>
      <vt:lpstr>The Presentation—The Majority</vt:lpstr>
      <vt:lpstr>Presentation—The Dissent</vt:lpstr>
      <vt:lpstr>Reasonableness of the Business Practice</vt:lpstr>
      <vt:lpstr>Features of Klar  (Majority View)</vt:lpstr>
      <vt:lpstr>Two Situations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Richard</dc:creator>
  <cp:lastModifiedBy>Richard Warner</cp:lastModifiedBy>
  <cp:revision>1088</cp:revision>
  <dcterms:created xsi:type="dcterms:W3CDTF">2004-03-08T21:13:20Z</dcterms:created>
  <dcterms:modified xsi:type="dcterms:W3CDTF">2024-01-19T01:03:58Z</dcterms:modified>
</cp:coreProperties>
</file>